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1"/>
  </p:notesMasterIdLst>
  <p:handoutMasterIdLst>
    <p:handoutMasterId r:id="rId72"/>
  </p:handoutMasterIdLst>
  <p:sldIdLst>
    <p:sldId id="308" r:id="rId2"/>
    <p:sldId id="559" r:id="rId3"/>
    <p:sldId id="537" r:id="rId4"/>
    <p:sldId id="540" r:id="rId5"/>
    <p:sldId id="677" r:id="rId6"/>
    <p:sldId id="541" r:id="rId7"/>
    <p:sldId id="545" r:id="rId8"/>
    <p:sldId id="546" r:id="rId9"/>
    <p:sldId id="544" r:id="rId10"/>
    <p:sldId id="638" r:id="rId11"/>
    <p:sldId id="549" r:id="rId12"/>
    <p:sldId id="554" r:id="rId13"/>
    <p:sldId id="557" r:id="rId14"/>
    <p:sldId id="558" r:id="rId15"/>
    <p:sldId id="630" r:id="rId16"/>
    <p:sldId id="633" r:id="rId17"/>
    <p:sldId id="634" r:id="rId18"/>
    <p:sldId id="639" r:id="rId19"/>
    <p:sldId id="641" r:id="rId20"/>
    <p:sldId id="642" r:id="rId21"/>
    <p:sldId id="631" r:id="rId22"/>
    <p:sldId id="635" r:id="rId23"/>
    <p:sldId id="636" r:id="rId24"/>
    <p:sldId id="619" r:id="rId25"/>
    <p:sldId id="551" r:id="rId26"/>
    <p:sldId id="621" r:id="rId27"/>
    <p:sldId id="637" r:id="rId28"/>
    <p:sldId id="622" r:id="rId29"/>
    <p:sldId id="624" r:id="rId30"/>
    <p:sldId id="643" r:id="rId31"/>
    <p:sldId id="626" r:id="rId32"/>
    <p:sldId id="629" r:id="rId33"/>
    <p:sldId id="627" r:id="rId34"/>
    <p:sldId id="644" r:id="rId35"/>
    <p:sldId id="628" r:id="rId36"/>
    <p:sldId id="613" r:id="rId37"/>
    <p:sldId id="645" r:id="rId38"/>
    <p:sldId id="646" r:id="rId39"/>
    <p:sldId id="647" r:id="rId40"/>
    <p:sldId id="648" r:id="rId41"/>
    <p:sldId id="650" r:id="rId42"/>
    <p:sldId id="651" r:id="rId43"/>
    <p:sldId id="653" r:id="rId44"/>
    <p:sldId id="678" r:id="rId45"/>
    <p:sldId id="679" r:id="rId46"/>
    <p:sldId id="649" r:id="rId47"/>
    <p:sldId id="665" r:id="rId48"/>
    <p:sldId id="664" r:id="rId49"/>
    <p:sldId id="661" r:id="rId50"/>
    <p:sldId id="662" r:id="rId51"/>
    <p:sldId id="663" r:id="rId52"/>
    <p:sldId id="667" r:id="rId53"/>
    <p:sldId id="666" r:id="rId54"/>
    <p:sldId id="656" r:id="rId55"/>
    <p:sldId id="657" r:id="rId56"/>
    <p:sldId id="658" r:id="rId57"/>
    <p:sldId id="659" r:id="rId58"/>
    <p:sldId id="660" r:id="rId59"/>
    <p:sldId id="668" r:id="rId60"/>
    <p:sldId id="669" r:id="rId61"/>
    <p:sldId id="670" r:id="rId62"/>
    <p:sldId id="671" r:id="rId63"/>
    <p:sldId id="673" r:id="rId64"/>
    <p:sldId id="674" r:id="rId65"/>
    <p:sldId id="675" r:id="rId66"/>
    <p:sldId id="598" r:id="rId67"/>
    <p:sldId id="607" r:id="rId68"/>
    <p:sldId id="608" r:id="rId69"/>
    <p:sldId id="676" r:id="rId70"/>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3" autoAdjust="0"/>
    <p:restoredTop sz="94660"/>
  </p:normalViewPr>
  <p:slideViewPr>
    <p:cSldViewPr snapToGrid="0">
      <p:cViewPr varScale="1">
        <p:scale>
          <a:sx n="60" d="100"/>
          <a:sy n="60" d="100"/>
        </p:scale>
        <p:origin x="9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B01743-8C62-45A8-AAD7-66DABD16A6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D5D9F7D-A3B7-478F-8A14-83B782DAD8FF}">
      <dgm:prSet/>
      <dgm:spPr/>
      <dgm:t>
        <a:bodyPr/>
        <a:lstStyle/>
        <a:p>
          <a:r>
            <a:rPr kumimoji="1" lang="ja-JP" altLang="en-US" dirty="0"/>
            <a:t>１．</a:t>
          </a:r>
          <a:r>
            <a:rPr kumimoji="1" lang="ja-JP" dirty="0"/>
            <a:t>コロナ感染以前（</a:t>
          </a:r>
          <a:r>
            <a:rPr kumimoji="1" lang="en-US" dirty="0"/>
            <a:t>2019</a:t>
          </a:r>
          <a:r>
            <a:rPr kumimoji="1" lang="ja-JP" dirty="0"/>
            <a:t>年末まで）</a:t>
          </a:r>
          <a:endParaRPr lang="en-US" dirty="0"/>
        </a:p>
      </dgm:t>
    </dgm:pt>
    <dgm:pt modelId="{F8EA0986-A8A4-43A6-869C-4326C6C9DD6D}" type="parTrans" cxnId="{E958EB57-1E59-4F7A-842D-0BBF9FF34990}">
      <dgm:prSet/>
      <dgm:spPr/>
      <dgm:t>
        <a:bodyPr/>
        <a:lstStyle/>
        <a:p>
          <a:endParaRPr lang="en-US"/>
        </a:p>
      </dgm:t>
    </dgm:pt>
    <dgm:pt modelId="{13BFA4F1-AEFF-4D9E-986D-5ED6DE0CA400}" type="sibTrans" cxnId="{E958EB57-1E59-4F7A-842D-0BBF9FF34990}">
      <dgm:prSet/>
      <dgm:spPr/>
      <dgm:t>
        <a:bodyPr/>
        <a:lstStyle/>
        <a:p>
          <a:endParaRPr lang="en-US"/>
        </a:p>
      </dgm:t>
    </dgm:pt>
    <dgm:pt modelId="{E7DF830B-4515-4949-9D1F-4B5AC2516FCF}">
      <dgm:prSet/>
      <dgm:spPr/>
      <dgm:t>
        <a:bodyPr/>
        <a:lstStyle/>
        <a:p>
          <a:r>
            <a:rPr kumimoji="1" lang="ja-JP" altLang="en-US" dirty="0"/>
            <a:t>２．</a:t>
          </a:r>
          <a:r>
            <a:rPr kumimoji="1" lang="ja-JP" dirty="0"/>
            <a:t>コロナ感染拡大の第一期（</a:t>
          </a:r>
          <a:r>
            <a:rPr kumimoji="1" lang="en-US" dirty="0"/>
            <a:t>2020</a:t>
          </a:r>
          <a:r>
            <a:rPr kumimoji="1" lang="ja-JP" dirty="0"/>
            <a:t>年</a:t>
          </a:r>
          <a:r>
            <a:rPr kumimoji="1" lang="en-US" dirty="0"/>
            <a:t>2</a:t>
          </a:r>
          <a:r>
            <a:rPr kumimoji="1" lang="ja-JP" dirty="0"/>
            <a:t>－</a:t>
          </a:r>
          <a:r>
            <a:rPr kumimoji="1" lang="en-US" altLang="ja-JP" dirty="0"/>
            <a:t>6</a:t>
          </a:r>
          <a:r>
            <a:rPr kumimoji="1" lang="ja-JP" dirty="0"/>
            <a:t>月）</a:t>
          </a:r>
          <a:endParaRPr lang="en-US" dirty="0"/>
        </a:p>
      </dgm:t>
    </dgm:pt>
    <dgm:pt modelId="{291CDF23-ABE7-47CA-9644-801FE5CE563A}" type="parTrans" cxnId="{9411BCCD-CBCD-471A-9623-8E2308BA79AE}">
      <dgm:prSet/>
      <dgm:spPr/>
      <dgm:t>
        <a:bodyPr/>
        <a:lstStyle/>
        <a:p>
          <a:endParaRPr lang="en-US"/>
        </a:p>
      </dgm:t>
    </dgm:pt>
    <dgm:pt modelId="{FA0E14CF-6878-46B8-B697-8E60F9C25773}" type="sibTrans" cxnId="{9411BCCD-CBCD-471A-9623-8E2308BA79AE}">
      <dgm:prSet/>
      <dgm:spPr/>
      <dgm:t>
        <a:bodyPr/>
        <a:lstStyle/>
        <a:p>
          <a:endParaRPr lang="en-US"/>
        </a:p>
      </dgm:t>
    </dgm:pt>
    <dgm:pt modelId="{DCE590CA-5A57-42DD-B392-2CC5744A0DDE}">
      <dgm:prSet/>
      <dgm:spPr/>
      <dgm:t>
        <a:bodyPr/>
        <a:lstStyle/>
        <a:p>
          <a:r>
            <a:rPr kumimoji="1" lang="ja-JP" altLang="en-US" dirty="0"/>
            <a:t>３．</a:t>
          </a:r>
          <a:r>
            <a:rPr kumimoji="1" lang="ja-JP" dirty="0"/>
            <a:t>コロナ感染拡大の第二期（</a:t>
          </a:r>
          <a:r>
            <a:rPr kumimoji="1" lang="en-US" dirty="0"/>
            <a:t>2020</a:t>
          </a:r>
          <a:r>
            <a:rPr kumimoji="1" lang="ja-JP" dirty="0"/>
            <a:t>年</a:t>
          </a:r>
          <a:r>
            <a:rPr kumimoji="1" lang="en-US" dirty="0"/>
            <a:t>7</a:t>
          </a:r>
          <a:r>
            <a:rPr kumimoji="1" lang="ja-JP" dirty="0"/>
            <a:t>月以降）</a:t>
          </a:r>
          <a:endParaRPr lang="en-US" dirty="0"/>
        </a:p>
      </dgm:t>
    </dgm:pt>
    <dgm:pt modelId="{0330CE96-4A3C-45E7-8DB0-41ED22A9D89C}" type="parTrans" cxnId="{1E535AAC-750B-4447-AB6A-5D278E816524}">
      <dgm:prSet/>
      <dgm:spPr/>
      <dgm:t>
        <a:bodyPr/>
        <a:lstStyle/>
        <a:p>
          <a:endParaRPr lang="en-US"/>
        </a:p>
      </dgm:t>
    </dgm:pt>
    <dgm:pt modelId="{50035E65-3468-4F9E-A41B-61B66E3008A6}" type="sibTrans" cxnId="{1E535AAC-750B-4447-AB6A-5D278E816524}">
      <dgm:prSet/>
      <dgm:spPr/>
      <dgm:t>
        <a:bodyPr/>
        <a:lstStyle/>
        <a:p>
          <a:endParaRPr lang="en-US"/>
        </a:p>
      </dgm:t>
    </dgm:pt>
    <dgm:pt modelId="{82C16611-7455-4C51-A4AF-80A4513F78DA}" type="pres">
      <dgm:prSet presAssocID="{BAB01743-8C62-45A8-AAD7-66DABD16A6A3}" presName="linear" presStyleCnt="0">
        <dgm:presLayoutVars>
          <dgm:animLvl val="lvl"/>
          <dgm:resizeHandles val="exact"/>
        </dgm:presLayoutVars>
      </dgm:prSet>
      <dgm:spPr/>
    </dgm:pt>
    <dgm:pt modelId="{AF61D28D-A499-464D-8A31-890E8198B2C3}" type="pres">
      <dgm:prSet presAssocID="{CD5D9F7D-A3B7-478F-8A14-83B782DAD8FF}" presName="parentText" presStyleLbl="node1" presStyleIdx="0" presStyleCnt="3">
        <dgm:presLayoutVars>
          <dgm:chMax val="0"/>
          <dgm:bulletEnabled val="1"/>
        </dgm:presLayoutVars>
      </dgm:prSet>
      <dgm:spPr/>
    </dgm:pt>
    <dgm:pt modelId="{8A5CD3F6-23A4-45E8-B9B6-9AE9C408845D}" type="pres">
      <dgm:prSet presAssocID="{13BFA4F1-AEFF-4D9E-986D-5ED6DE0CA400}" presName="spacer" presStyleCnt="0"/>
      <dgm:spPr/>
    </dgm:pt>
    <dgm:pt modelId="{CDCC1516-AB38-4748-80AB-11222F2D91E0}" type="pres">
      <dgm:prSet presAssocID="{E7DF830B-4515-4949-9D1F-4B5AC2516FCF}" presName="parentText" presStyleLbl="node1" presStyleIdx="1" presStyleCnt="3">
        <dgm:presLayoutVars>
          <dgm:chMax val="0"/>
          <dgm:bulletEnabled val="1"/>
        </dgm:presLayoutVars>
      </dgm:prSet>
      <dgm:spPr/>
    </dgm:pt>
    <dgm:pt modelId="{2541B08F-32AA-4AB5-A6A5-FF7E881CFDA1}" type="pres">
      <dgm:prSet presAssocID="{FA0E14CF-6878-46B8-B697-8E60F9C25773}" presName="spacer" presStyleCnt="0"/>
      <dgm:spPr/>
    </dgm:pt>
    <dgm:pt modelId="{43EFA34F-84E6-4AD5-AF39-03FF54383612}" type="pres">
      <dgm:prSet presAssocID="{DCE590CA-5A57-42DD-B392-2CC5744A0DDE}" presName="parentText" presStyleLbl="node1" presStyleIdx="2" presStyleCnt="3">
        <dgm:presLayoutVars>
          <dgm:chMax val="0"/>
          <dgm:bulletEnabled val="1"/>
        </dgm:presLayoutVars>
      </dgm:prSet>
      <dgm:spPr/>
    </dgm:pt>
  </dgm:ptLst>
  <dgm:cxnLst>
    <dgm:cxn modelId="{12C1BA2A-7C0E-4896-A1C2-646CFD7D39AE}" type="presOf" srcId="{DCE590CA-5A57-42DD-B392-2CC5744A0DDE}" destId="{43EFA34F-84E6-4AD5-AF39-03FF54383612}" srcOrd="0" destOrd="0" presId="urn:microsoft.com/office/officeart/2005/8/layout/vList2"/>
    <dgm:cxn modelId="{59609A2B-3746-46AE-9F95-CD244BE5897B}" type="presOf" srcId="{E7DF830B-4515-4949-9D1F-4B5AC2516FCF}" destId="{CDCC1516-AB38-4748-80AB-11222F2D91E0}" srcOrd="0" destOrd="0" presId="urn:microsoft.com/office/officeart/2005/8/layout/vList2"/>
    <dgm:cxn modelId="{7F563761-75BA-4418-A8C5-A0F4E2D8E353}" type="presOf" srcId="{CD5D9F7D-A3B7-478F-8A14-83B782DAD8FF}" destId="{AF61D28D-A499-464D-8A31-890E8198B2C3}" srcOrd="0" destOrd="0" presId="urn:microsoft.com/office/officeart/2005/8/layout/vList2"/>
    <dgm:cxn modelId="{91D16D64-1AAD-48C9-AAEC-D78B9B94C8DF}" type="presOf" srcId="{BAB01743-8C62-45A8-AAD7-66DABD16A6A3}" destId="{82C16611-7455-4C51-A4AF-80A4513F78DA}" srcOrd="0" destOrd="0" presId="urn:microsoft.com/office/officeart/2005/8/layout/vList2"/>
    <dgm:cxn modelId="{E958EB57-1E59-4F7A-842D-0BBF9FF34990}" srcId="{BAB01743-8C62-45A8-AAD7-66DABD16A6A3}" destId="{CD5D9F7D-A3B7-478F-8A14-83B782DAD8FF}" srcOrd="0" destOrd="0" parTransId="{F8EA0986-A8A4-43A6-869C-4326C6C9DD6D}" sibTransId="{13BFA4F1-AEFF-4D9E-986D-5ED6DE0CA400}"/>
    <dgm:cxn modelId="{1E535AAC-750B-4447-AB6A-5D278E816524}" srcId="{BAB01743-8C62-45A8-AAD7-66DABD16A6A3}" destId="{DCE590CA-5A57-42DD-B392-2CC5744A0DDE}" srcOrd="2" destOrd="0" parTransId="{0330CE96-4A3C-45E7-8DB0-41ED22A9D89C}" sibTransId="{50035E65-3468-4F9E-A41B-61B66E3008A6}"/>
    <dgm:cxn modelId="{9411BCCD-CBCD-471A-9623-8E2308BA79AE}" srcId="{BAB01743-8C62-45A8-AAD7-66DABD16A6A3}" destId="{E7DF830B-4515-4949-9D1F-4B5AC2516FCF}" srcOrd="1" destOrd="0" parTransId="{291CDF23-ABE7-47CA-9644-801FE5CE563A}" sibTransId="{FA0E14CF-6878-46B8-B697-8E60F9C25773}"/>
    <dgm:cxn modelId="{9CFA6A4F-FCE7-4548-BE02-CC46130A842D}" type="presParOf" srcId="{82C16611-7455-4C51-A4AF-80A4513F78DA}" destId="{AF61D28D-A499-464D-8A31-890E8198B2C3}" srcOrd="0" destOrd="0" presId="urn:microsoft.com/office/officeart/2005/8/layout/vList2"/>
    <dgm:cxn modelId="{45DBA242-8AFA-42F4-9EFC-0B5E495001F9}" type="presParOf" srcId="{82C16611-7455-4C51-A4AF-80A4513F78DA}" destId="{8A5CD3F6-23A4-45E8-B9B6-9AE9C408845D}" srcOrd="1" destOrd="0" presId="urn:microsoft.com/office/officeart/2005/8/layout/vList2"/>
    <dgm:cxn modelId="{96621DA0-591D-4E05-A623-8CC55EDECE01}" type="presParOf" srcId="{82C16611-7455-4C51-A4AF-80A4513F78DA}" destId="{CDCC1516-AB38-4748-80AB-11222F2D91E0}" srcOrd="2" destOrd="0" presId="urn:microsoft.com/office/officeart/2005/8/layout/vList2"/>
    <dgm:cxn modelId="{4F00D4C6-86F6-4918-9C6D-839E2B520D5A}" type="presParOf" srcId="{82C16611-7455-4C51-A4AF-80A4513F78DA}" destId="{2541B08F-32AA-4AB5-A6A5-FF7E881CFDA1}" srcOrd="3" destOrd="0" presId="urn:microsoft.com/office/officeart/2005/8/layout/vList2"/>
    <dgm:cxn modelId="{947C5B9F-45D2-46CD-BB47-FC9C3E9F3557}" type="presParOf" srcId="{82C16611-7455-4C51-A4AF-80A4513F78DA}" destId="{43EFA34F-84E6-4AD5-AF39-03FF5438361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1D28D-A499-464D-8A31-890E8198B2C3}">
      <dsp:nvSpPr>
        <dsp:cNvPr id="0" name=""/>
        <dsp:cNvSpPr/>
      </dsp:nvSpPr>
      <dsp:spPr>
        <a:xfrm>
          <a:off x="0" y="567844"/>
          <a:ext cx="10226040" cy="9810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kumimoji="1" lang="ja-JP" altLang="en-US" sz="3900" kern="1200" dirty="0"/>
            <a:t>１．</a:t>
          </a:r>
          <a:r>
            <a:rPr kumimoji="1" lang="ja-JP" sz="3900" kern="1200" dirty="0"/>
            <a:t>コロナ感染以前（</a:t>
          </a:r>
          <a:r>
            <a:rPr kumimoji="1" lang="en-US" sz="3900" kern="1200" dirty="0"/>
            <a:t>2019</a:t>
          </a:r>
          <a:r>
            <a:rPr kumimoji="1" lang="ja-JP" sz="3900" kern="1200" dirty="0"/>
            <a:t>年末まで）</a:t>
          </a:r>
          <a:endParaRPr lang="en-US" sz="3900" kern="1200" dirty="0"/>
        </a:p>
      </dsp:txBody>
      <dsp:txXfrm>
        <a:off x="47891" y="615735"/>
        <a:ext cx="10130258" cy="885263"/>
      </dsp:txXfrm>
    </dsp:sp>
    <dsp:sp modelId="{CDCC1516-AB38-4748-80AB-11222F2D91E0}">
      <dsp:nvSpPr>
        <dsp:cNvPr id="0" name=""/>
        <dsp:cNvSpPr/>
      </dsp:nvSpPr>
      <dsp:spPr>
        <a:xfrm>
          <a:off x="0" y="1661209"/>
          <a:ext cx="10226040" cy="9810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kumimoji="1" lang="ja-JP" altLang="en-US" sz="3900" kern="1200" dirty="0"/>
            <a:t>２．</a:t>
          </a:r>
          <a:r>
            <a:rPr kumimoji="1" lang="ja-JP" sz="3900" kern="1200" dirty="0"/>
            <a:t>コロナ感染拡大の第一期（</a:t>
          </a:r>
          <a:r>
            <a:rPr kumimoji="1" lang="en-US" sz="3900" kern="1200" dirty="0"/>
            <a:t>2020</a:t>
          </a:r>
          <a:r>
            <a:rPr kumimoji="1" lang="ja-JP" sz="3900" kern="1200" dirty="0"/>
            <a:t>年</a:t>
          </a:r>
          <a:r>
            <a:rPr kumimoji="1" lang="en-US" sz="3900" kern="1200" dirty="0"/>
            <a:t>2</a:t>
          </a:r>
          <a:r>
            <a:rPr kumimoji="1" lang="ja-JP" sz="3900" kern="1200" dirty="0"/>
            <a:t>－</a:t>
          </a:r>
          <a:r>
            <a:rPr kumimoji="1" lang="en-US" altLang="ja-JP" sz="3900" kern="1200" dirty="0"/>
            <a:t>6</a:t>
          </a:r>
          <a:r>
            <a:rPr kumimoji="1" lang="ja-JP" sz="3900" kern="1200" dirty="0"/>
            <a:t>月）</a:t>
          </a:r>
          <a:endParaRPr lang="en-US" sz="3900" kern="1200" dirty="0"/>
        </a:p>
      </dsp:txBody>
      <dsp:txXfrm>
        <a:off x="47891" y="1709100"/>
        <a:ext cx="10130258" cy="885263"/>
      </dsp:txXfrm>
    </dsp:sp>
    <dsp:sp modelId="{43EFA34F-84E6-4AD5-AF39-03FF54383612}">
      <dsp:nvSpPr>
        <dsp:cNvPr id="0" name=""/>
        <dsp:cNvSpPr/>
      </dsp:nvSpPr>
      <dsp:spPr>
        <a:xfrm>
          <a:off x="0" y="2754574"/>
          <a:ext cx="10226040" cy="9810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kumimoji="1" lang="ja-JP" altLang="en-US" sz="3900" kern="1200" dirty="0"/>
            <a:t>３．</a:t>
          </a:r>
          <a:r>
            <a:rPr kumimoji="1" lang="ja-JP" sz="3900" kern="1200" dirty="0"/>
            <a:t>コロナ感染拡大の第二期（</a:t>
          </a:r>
          <a:r>
            <a:rPr kumimoji="1" lang="en-US" sz="3900" kern="1200" dirty="0"/>
            <a:t>2020</a:t>
          </a:r>
          <a:r>
            <a:rPr kumimoji="1" lang="ja-JP" sz="3900" kern="1200" dirty="0"/>
            <a:t>年</a:t>
          </a:r>
          <a:r>
            <a:rPr kumimoji="1" lang="en-US" sz="3900" kern="1200" dirty="0"/>
            <a:t>7</a:t>
          </a:r>
          <a:r>
            <a:rPr kumimoji="1" lang="ja-JP" sz="3900" kern="1200" dirty="0"/>
            <a:t>月以降）</a:t>
          </a:r>
          <a:endParaRPr lang="en-US" sz="3900" kern="1200" dirty="0"/>
        </a:p>
      </dsp:txBody>
      <dsp:txXfrm>
        <a:off x="47891" y="2802465"/>
        <a:ext cx="10130258" cy="8852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3" cy="511731"/>
          </a:xfrm>
          <a:prstGeom prst="rect">
            <a:avLst/>
          </a:prstGeom>
        </p:spPr>
        <p:txBody>
          <a:bodyPr vert="horz" lIns="99042" tIns="49521" rIns="99042" bIns="49521" rtlCol="0"/>
          <a:lstStyle>
            <a:lvl1pPr algn="l">
              <a:defRPr sz="1300"/>
            </a:lvl1pPr>
          </a:lstStyle>
          <a:p>
            <a:r>
              <a:rPr kumimoji="1" lang="ja-JP" altLang="en-US"/>
              <a:t>挑戦する世界の図書館</a:t>
            </a:r>
          </a:p>
        </p:txBody>
      </p:sp>
      <p:sp>
        <p:nvSpPr>
          <p:cNvPr id="3" name="日付プレースホルダー 2"/>
          <p:cNvSpPr>
            <a:spLocks noGrp="1"/>
          </p:cNvSpPr>
          <p:nvPr>
            <p:ph type="dt" sz="quarter" idx="1"/>
          </p:nvPr>
        </p:nvSpPr>
        <p:spPr>
          <a:xfrm>
            <a:off x="4021294" y="1"/>
            <a:ext cx="3076363" cy="511731"/>
          </a:xfrm>
          <a:prstGeom prst="rect">
            <a:avLst/>
          </a:prstGeom>
        </p:spPr>
        <p:txBody>
          <a:bodyPr vert="horz" lIns="99042" tIns="49521" rIns="99042" bIns="49521" rtlCol="0"/>
          <a:lstStyle>
            <a:lvl1pPr algn="r">
              <a:defRPr sz="1300"/>
            </a:lvl1pPr>
          </a:lstStyle>
          <a:p>
            <a:r>
              <a:rPr kumimoji="1" lang="en-US" altLang="ja-JP"/>
              <a:t>2018/11/16</a:t>
            </a:r>
            <a:endParaRPr kumimoji="1" lang="ja-JP" altLang="en-US"/>
          </a:p>
        </p:txBody>
      </p:sp>
      <p:sp>
        <p:nvSpPr>
          <p:cNvPr id="4" name="フッター プレースホルダー 3"/>
          <p:cNvSpPr>
            <a:spLocks noGrp="1"/>
          </p:cNvSpPr>
          <p:nvPr>
            <p:ph type="ftr" sz="quarter" idx="2"/>
          </p:nvPr>
        </p:nvSpPr>
        <p:spPr>
          <a:xfrm>
            <a:off x="0" y="9721107"/>
            <a:ext cx="3076363" cy="511731"/>
          </a:xfrm>
          <a:prstGeom prst="rect">
            <a:avLst/>
          </a:prstGeom>
        </p:spPr>
        <p:txBody>
          <a:bodyPr vert="horz" lIns="99042" tIns="49521" rIns="99042" bIns="49521" rtlCol="0" anchor="b"/>
          <a:lstStyle>
            <a:lvl1pPr algn="l">
              <a:defRPr sz="1300"/>
            </a:lvl1pPr>
          </a:lstStyle>
          <a:p>
            <a:r>
              <a:rPr kumimoji="1" lang="ja-JP" altLang="en-US"/>
              <a:t>長塚　隆</a:t>
            </a:r>
          </a:p>
        </p:txBody>
      </p:sp>
      <p:sp>
        <p:nvSpPr>
          <p:cNvPr id="5" name="スライド番号プレースホルダー 4"/>
          <p:cNvSpPr>
            <a:spLocks noGrp="1"/>
          </p:cNvSpPr>
          <p:nvPr>
            <p:ph type="sldNum" sz="quarter" idx="3"/>
          </p:nvPr>
        </p:nvSpPr>
        <p:spPr>
          <a:xfrm>
            <a:off x="4021294" y="9721107"/>
            <a:ext cx="3076363" cy="511731"/>
          </a:xfrm>
          <a:prstGeom prst="rect">
            <a:avLst/>
          </a:prstGeom>
        </p:spPr>
        <p:txBody>
          <a:bodyPr vert="horz" lIns="99042" tIns="49521" rIns="99042" bIns="49521" rtlCol="0" anchor="b"/>
          <a:lstStyle>
            <a:lvl1pPr algn="r">
              <a:defRPr sz="1300"/>
            </a:lvl1pPr>
          </a:lstStyle>
          <a:p>
            <a:fld id="{AF982D54-18E6-4A8B-BE02-AA58FAD29FA2}" type="slidenum">
              <a:rPr kumimoji="1" lang="ja-JP" altLang="en-US" smtClean="0"/>
              <a:t>‹#›</a:t>
            </a:fld>
            <a:endParaRPr kumimoji="1" lang="ja-JP" altLang="en-US"/>
          </a:p>
        </p:txBody>
      </p:sp>
    </p:spTree>
    <p:extLst>
      <p:ext uri="{BB962C8B-B14F-4D97-AF65-F5344CB8AC3E}">
        <p14:creationId xmlns:p14="http://schemas.microsoft.com/office/powerpoint/2010/main" val="46277155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3" cy="511731"/>
          </a:xfrm>
          <a:prstGeom prst="rect">
            <a:avLst/>
          </a:prstGeom>
        </p:spPr>
        <p:txBody>
          <a:bodyPr vert="horz" lIns="99042" tIns="49521" rIns="99042" bIns="49521" rtlCol="0"/>
          <a:lstStyle>
            <a:lvl1pPr algn="l">
              <a:defRPr sz="1300"/>
            </a:lvl1pPr>
          </a:lstStyle>
          <a:p>
            <a:r>
              <a:rPr kumimoji="1" lang="ja-JP" altLang="en-US"/>
              <a:t>挑戦する世界の図書館</a:t>
            </a:r>
          </a:p>
        </p:txBody>
      </p:sp>
      <p:sp>
        <p:nvSpPr>
          <p:cNvPr id="3" name="日付プレースホルダー 2"/>
          <p:cNvSpPr>
            <a:spLocks noGrp="1"/>
          </p:cNvSpPr>
          <p:nvPr>
            <p:ph type="dt" idx="1"/>
          </p:nvPr>
        </p:nvSpPr>
        <p:spPr>
          <a:xfrm>
            <a:off x="4021294" y="1"/>
            <a:ext cx="3076363" cy="511731"/>
          </a:xfrm>
          <a:prstGeom prst="rect">
            <a:avLst/>
          </a:prstGeom>
        </p:spPr>
        <p:txBody>
          <a:bodyPr vert="horz" lIns="99042" tIns="49521" rIns="99042" bIns="49521" rtlCol="0"/>
          <a:lstStyle>
            <a:lvl1pPr algn="r">
              <a:defRPr sz="1300"/>
            </a:lvl1pPr>
          </a:lstStyle>
          <a:p>
            <a:r>
              <a:rPr kumimoji="1" lang="en-US" altLang="ja-JP"/>
              <a:t>2018/11/16</a:t>
            </a:r>
            <a:endParaRPr kumimoji="1" lang="ja-JP" altLang="en-US"/>
          </a:p>
        </p:txBody>
      </p:sp>
      <p:sp>
        <p:nvSpPr>
          <p:cNvPr id="4" name="スライド イメージ プレースホルダー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2" tIns="49521" rIns="99042" bIns="49521" rtlCol="0" anchor="ctr"/>
          <a:lstStyle/>
          <a:p>
            <a:endParaRPr lang="ja-JP" altLang="en-US"/>
          </a:p>
        </p:txBody>
      </p:sp>
      <p:sp>
        <p:nvSpPr>
          <p:cNvPr id="5" name="ノート プレースホルダー 4"/>
          <p:cNvSpPr>
            <a:spLocks noGrp="1"/>
          </p:cNvSpPr>
          <p:nvPr>
            <p:ph type="body" sz="quarter" idx="3"/>
          </p:nvPr>
        </p:nvSpPr>
        <p:spPr>
          <a:xfrm>
            <a:off x="709930" y="4861442"/>
            <a:ext cx="5679440" cy="4605576"/>
          </a:xfrm>
          <a:prstGeom prst="rect">
            <a:avLst/>
          </a:prstGeom>
        </p:spPr>
        <p:txBody>
          <a:bodyPr vert="horz" lIns="99042" tIns="49521" rIns="99042" bIns="4952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1731"/>
          </a:xfrm>
          <a:prstGeom prst="rect">
            <a:avLst/>
          </a:prstGeom>
        </p:spPr>
        <p:txBody>
          <a:bodyPr vert="horz" lIns="99042" tIns="49521" rIns="99042" bIns="49521" rtlCol="0" anchor="b"/>
          <a:lstStyle>
            <a:lvl1pPr algn="l">
              <a:defRPr sz="1300"/>
            </a:lvl1pPr>
          </a:lstStyle>
          <a:p>
            <a:r>
              <a:rPr kumimoji="1" lang="ja-JP" altLang="en-US"/>
              <a:t>長塚　隆</a:t>
            </a:r>
          </a:p>
        </p:txBody>
      </p:sp>
      <p:sp>
        <p:nvSpPr>
          <p:cNvPr id="7" name="スライド番号プレースホルダー 6"/>
          <p:cNvSpPr>
            <a:spLocks noGrp="1"/>
          </p:cNvSpPr>
          <p:nvPr>
            <p:ph type="sldNum" sz="quarter" idx="5"/>
          </p:nvPr>
        </p:nvSpPr>
        <p:spPr>
          <a:xfrm>
            <a:off x="4021294" y="9721107"/>
            <a:ext cx="3076363" cy="511731"/>
          </a:xfrm>
          <a:prstGeom prst="rect">
            <a:avLst/>
          </a:prstGeom>
        </p:spPr>
        <p:txBody>
          <a:bodyPr vert="horz" lIns="99042" tIns="49521" rIns="99042" bIns="49521" rtlCol="0" anchor="b"/>
          <a:lstStyle>
            <a:lvl1pPr algn="r">
              <a:defRPr sz="1300"/>
            </a:lvl1pPr>
          </a:lstStyle>
          <a:p>
            <a:fld id="{C7BD8B35-5E1F-4E4F-B35B-8CEAA220A1CB}" type="slidenum">
              <a:rPr kumimoji="1" lang="ja-JP" altLang="en-US" smtClean="0"/>
              <a:t>‹#›</a:t>
            </a:fld>
            <a:endParaRPr kumimoji="1" lang="ja-JP" altLang="en-US"/>
          </a:p>
        </p:txBody>
      </p:sp>
    </p:spTree>
    <p:extLst>
      <p:ext uri="{BB962C8B-B14F-4D97-AF65-F5344CB8AC3E}">
        <p14:creationId xmlns:p14="http://schemas.microsoft.com/office/powerpoint/2010/main" val="3531359578"/>
      </p:ext>
    </p:extLst>
  </p:cSld>
  <p:clrMap bg1="lt1" tx1="dk1" bg2="lt2" tx2="dk2" accent1="accent1" accent2="accent2" accent3="accent3" accent4="accent4" accent5="accent5" accent6="accent6" hlink="hlink" folHlink="folHlink"/>
  <p:hf/>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ＭＳ Ｐ明朝" pitchFamily="18" charset="-128"/>
              </a:defRPr>
            </a:lvl1pPr>
            <a:lvl2pPr marL="774575" indent="-296815">
              <a:spcBef>
                <a:spcPct val="30000"/>
              </a:spcBef>
              <a:defRPr kumimoji="1" sz="1200">
                <a:solidFill>
                  <a:schemeClr val="tx1"/>
                </a:solidFill>
                <a:latin typeface="Arial" charset="0"/>
                <a:ea typeface="ＭＳ Ｐ明朝" pitchFamily="18" charset="-128"/>
              </a:defRPr>
            </a:lvl2pPr>
            <a:lvl3pPr marL="1192020" indent="-238086">
              <a:spcBef>
                <a:spcPct val="30000"/>
              </a:spcBef>
              <a:defRPr kumimoji="1" sz="1200">
                <a:solidFill>
                  <a:schemeClr val="tx1"/>
                </a:solidFill>
                <a:latin typeface="Arial" charset="0"/>
                <a:ea typeface="ＭＳ Ｐ明朝" pitchFamily="18" charset="-128"/>
              </a:defRPr>
            </a:lvl3pPr>
            <a:lvl4pPr marL="1669779" indent="-238086">
              <a:spcBef>
                <a:spcPct val="30000"/>
              </a:spcBef>
              <a:defRPr kumimoji="1" sz="1200">
                <a:solidFill>
                  <a:schemeClr val="tx1"/>
                </a:solidFill>
                <a:latin typeface="Arial" charset="0"/>
                <a:ea typeface="ＭＳ Ｐ明朝" pitchFamily="18" charset="-128"/>
              </a:defRPr>
            </a:lvl4pPr>
            <a:lvl5pPr marL="2147540" indent="-238086">
              <a:spcBef>
                <a:spcPct val="30000"/>
              </a:spcBef>
              <a:defRPr kumimoji="1" sz="1200">
                <a:solidFill>
                  <a:schemeClr val="tx1"/>
                </a:solidFill>
                <a:latin typeface="Arial" charset="0"/>
                <a:ea typeface="ＭＳ Ｐ明朝" pitchFamily="18" charset="-128"/>
              </a:defRPr>
            </a:lvl5pPr>
            <a:lvl6pPr marL="2604666" indent="-238086" eaLnBrk="0" fontAlgn="base" hangingPunct="0">
              <a:spcBef>
                <a:spcPct val="30000"/>
              </a:spcBef>
              <a:spcAft>
                <a:spcPct val="0"/>
              </a:spcAft>
              <a:defRPr kumimoji="1" sz="1200">
                <a:solidFill>
                  <a:schemeClr val="tx1"/>
                </a:solidFill>
                <a:latin typeface="Arial" charset="0"/>
                <a:ea typeface="ＭＳ Ｐ明朝" pitchFamily="18" charset="-128"/>
              </a:defRPr>
            </a:lvl6pPr>
            <a:lvl7pPr marL="3061792" indent="-238086" eaLnBrk="0" fontAlgn="base" hangingPunct="0">
              <a:spcBef>
                <a:spcPct val="30000"/>
              </a:spcBef>
              <a:spcAft>
                <a:spcPct val="0"/>
              </a:spcAft>
              <a:defRPr kumimoji="1" sz="1200">
                <a:solidFill>
                  <a:schemeClr val="tx1"/>
                </a:solidFill>
                <a:latin typeface="Arial" charset="0"/>
                <a:ea typeface="ＭＳ Ｐ明朝" pitchFamily="18" charset="-128"/>
              </a:defRPr>
            </a:lvl7pPr>
            <a:lvl8pPr marL="3518917" indent="-238086"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76044" indent="-238086"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0DB6408D-DE78-4BA3-8D2D-4FA0C2E722A0}" type="slidenum">
              <a:rPr lang="en-US" altLang="ja-JP" sz="1300">
                <a:ea typeface="ＭＳ Ｐゴシック" charset="-128"/>
              </a:rPr>
              <a:pPr>
                <a:spcBef>
                  <a:spcPct val="0"/>
                </a:spcBef>
              </a:pPr>
              <a:t>1</a:t>
            </a:fld>
            <a:endParaRPr lang="en-US" altLang="ja-JP" sz="1300">
              <a:ea typeface="ＭＳ Ｐゴシック" charset="-128"/>
            </a:endParaRPr>
          </a:p>
        </p:txBody>
      </p:sp>
      <p:sp>
        <p:nvSpPr>
          <p:cNvPr id="106499" name="Rectangle 2"/>
          <p:cNvSpPr>
            <a:spLocks noGrp="1" noRot="1" noChangeAspect="1" noChangeArrowheads="1" noTextEdit="1"/>
          </p:cNvSpPr>
          <p:nvPr>
            <p:ph type="sldImg"/>
          </p:nvPr>
        </p:nvSpPr>
        <p:spPr>
          <a:xfrm>
            <a:off x="139700" y="768350"/>
            <a:ext cx="6819900" cy="3836988"/>
          </a:xfrm>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charset="0"/>
            </a:endParaRPr>
          </a:p>
        </p:txBody>
      </p:sp>
      <p:sp>
        <p:nvSpPr>
          <p:cNvPr id="106501" name="ヘッダー プレースホルダー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830" indent="-285704">
              <a:defRPr kumimoji="1">
                <a:solidFill>
                  <a:schemeClr val="tx1"/>
                </a:solidFill>
                <a:latin typeface="Arial" charset="0"/>
                <a:ea typeface="ＭＳ Ｐゴシック" charset="-128"/>
              </a:defRPr>
            </a:lvl2pPr>
            <a:lvl3pPr marL="1142815" indent="-228564">
              <a:defRPr kumimoji="1">
                <a:solidFill>
                  <a:schemeClr val="tx1"/>
                </a:solidFill>
                <a:latin typeface="Arial" charset="0"/>
                <a:ea typeface="ＭＳ Ｐゴシック" charset="-128"/>
              </a:defRPr>
            </a:lvl3pPr>
            <a:lvl4pPr marL="1599941" indent="-228564">
              <a:defRPr kumimoji="1">
                <a:solidFill>
                  <a:schemeClr val="tx1"/>
                </a:solidFill>
                <a:latin typeface="Arial" charset="0"/>
                <a:ea typeface="ＭＳ Ｐゴシック" charset="-128"/>
              </a:defRPr>
            </a:lvl4pPr>
            <a:lvl5pPr marL="2057067" indent="-228564">
              <a:defRPr kumimoji="1">
                <a:solidFill>
                  <a:schemeClr val="tx1"/>
                </a:solidFill>
                <a:latin typeface="Arial" charset="0"/>
                <a:ea typeface="ＭＳ Ｐゴシック" charset="-128"/>
              </a:defRPr>
            </a:lvl5pPr>
            <a:lvl6pPr marL="2514193" indent="-228564" eaLnBrk="0" fontAlgn="base" hangingPunct="0">
              <a:spcBef>
                <a:spcPct val="0"/>
              </a:spcBef>
              <a:spcAft>
                <a:spcPct val="0"/>
              </a:spcAft>
              <a:defRPr kumimoji="1">
                <a:solidFill>
                  <a:schemeClr val="tx1"/>
                </a:solidFill>
                <a:latin typeface="Arial" charset="0"/>
                <a:ea typeface="ＭＳ Ｐゴシック" charset="-128"/>
              </a:defRPr>
            </a:lvl6pPr>
            <a:lvl7pPr marL="2971319" indent="-228564" eaLnBrk="0" fontAlgn="base" hangingPunct="0">
              <a:spcBef>
                <a:spcPct val="0"/>
              </a:spcBef>
              <a:spcAft>
                <a:spcPct val="0"/>
              </a:spcAft>
              <a:defRPr kumimoji="1">
                <a:solidFill>
                  <a:schemeClr val="tx1"/>
                </a:solidFill>
                <a:latin typeface="Arial" charset="0"/>
                <a:ea typeface="ＭＳ Ｐゴシック" charset="-128"/>
              </a:defRPr>
            </a:lvl7pPr>
            <a:lvl8pPr marL="3428445" indent="-228564" eaLnBrk="0" fontAlgn="base" hangingPunct="0">
              <a:spcBef>
                <a:spcPct val="0"/>
              </a:spcBef>
              <a:spcAft>
                <a:spcPct val="0"/>
              </a:spcAft>
              <a:defRPr kumimoji="1">
                <a:solidFill>
                  <a:schemeClr val="tx1"/>
                </a:solidFill>
                <a:latin typeface="Arial" charset="0"/>
                <a:ea typeface="ＭＳ Ｐゴシック" charset="-128"/>
              </a:defRPr>
            </a:lvl8pPr>
            <a:lvl9pPr marL="3885571" indent="-228564"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a:t>挑戦する世界の図書館</a:t>
            </a:r>
            <a:endParaRPr lang="en-US" altLang="ja-JP"/>
          </a:p>
        </p:txBody>
      </p:sp>
      <p:sp>
        <p:nvSpPr>
          <p:cNvPr id="2" name="日付プレースホルダー 1"/>
          <p:cNvSpPr>
            <a:spLocks noGrp="1"/>
          </p:cNvSpPr>
          <p:nvPr>
            <p:ph type="dt" idx="10"/>
          </p:nvPr>
        </p:nvSpPr>
        <p:spPr/>
        <p:txBody>
          <a:bodyPr/>
          <a:lstStyle/>
          <a:p>
            <a:r>
              <a:rPr kumimoji="1" lang="en-US" altLang="ja-JP"/>
              <a:t>2018/11/16</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a:t>長塚　隆</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D3221F1-3DE7-4331-8E56-854FD3F3B38C}"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2825001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5FDF87-B8A2-4B70-A421-55B705A951A8}"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1189751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5941B5D-875F-4B8D-9879-702C7C70C4E4}"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139740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573FA84-0E7F-4DDB-A928-199E1EC40D5E}"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172295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56B8680-5436-477E-8EB3-0B03D3E92B8C}" type="datetime1">
              <a:rPr kumimoji="1" lang="ja-JP" altLang="en-US" smtClean="0"/>
              <a:t>2020/11/13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2687814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9469891-1094-441D-956C-0A5075450A76}"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334273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3C16BDA-5F12-42D5-A465-84AD3AD1534F}" type="datetime1">
              <a:rPr kumimoji="1" lang="ja-JP" altLang="en-US" smtClean="0"/>
              <a:t>2020/11/13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23957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6BEBAEC-08D0-4B58-B36D-F03B09760CC3}" type="datetime1">
              <a:rPr kumimoji="1" lang="ja-JP" altLang="en-US" smtClean="0"/>
              <a:t>2020/11/13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2341551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C546E43-B0A4-450D-B4D6-C9C1A408FC0B}" type="datetime1">
              <a:rPr kumimoji="1" lang="ja-JP" altLang="en-US" smtClean="0"/>
              <a:t>2020/11/13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3855609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2A0B573-E5E0-4781-9DBF-18B1D572ACE7}"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295742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12A0118-86BC-450E-A4EA-706873F81EAC}" type="datetime1">
              <a:rPr kumimoji="1" lang="ja-JP" altLang="en-US" smtClean="0"/>
              <a:t>2020/11/13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375352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2F430-05E0-43A1-BD46-7BA4D8AB58FD}" type="datetime1">
              <a:rPr kumimoji="1" lang="ja-JP" altLang="en-US" smtClean="0"/>
              <a:t>2020/11/13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83FC3-F984-477D-B632-E79C50B9098C}" type="slidenum">
              <a:rPr kumimoji="1" lang="ja-JP" altLang="en-US" smtClean="0"/>
              <a:t>‹#›</a:t>
            </a:fld>
            <a:endParaRPr kumimoji="1" lang="ja-JP" altLang="en-US"/>
          </a:p>
        </p:txBody>
      </p:sp>
    </p:spTree>
    <p:extLst>
      <p:ext uri="{BB962C8B-B14F-4D97-AF65-F5344CB8AC3E}">
        <p14:creationId xmlns:p14="http://schemas.microsoft.com/office/powerpoint/2010/main" val="559634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nii.ac.jp/event/upload/20200904-06_Taura.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www.ifla.org/covid-19-and-librari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lib.pku.edu.cn/portal/cn/xxzc/szjg#quickset-content_page_digitizingservices_0" TargetMode="External"/><Relationship Id="rId7" Type="http://schemas.openxmlformats.org/officeDocument/2006/relationships/hyperlink" Target="https://www.lib.pku.edu.cn/portal/cn/xxzc/szjg#quickset-content_page_digitizingservices_5" TargetMode="External"/><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hyperlink" Target="https://www.lib.pku.edu.cn/portal/cn/xxzc/szjg#quickset-content_page_digitizingservices_4" TargetMode="External"/><Relationship Id="rId5" Type="http://schemas.openxmlformats.org/officeDocument/2006/relationships/hyperlink" Target="https://www.lib.pku.edu.cn/portal/cn/xxzc/szjg#quickset-content_page_digitizingservices_2" TargetMode="External"/><Relationship Id="rId4" Type="http://schemas.openxmlformats.org/officeDocument/2006/relationships/hyperlink" Target="https://www.lib.pku.edu.cn/portal/cn/xxzc/szjg#quickset-content_page_digitizingservices_1"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7"/>
          <p:cNvSpPr txBox="1">
            <a:spLocks noChangeArrowheads="1"/>
          </p:cNvSpPr>
          <p:nvPr/>
        </p:nvSpPr>
        <p:spPr bwMode="auto">
          <a:xfrm>
            <a:off x="7716040" y="284104"/>
            <a:ext cx="3666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en-US" altLang="ja-JP" sz="3600" dirty="0"/>
              <a:t>2020</a:t>
            </a:r>
            <a:r>
              <a:rPr lang="ja-JP" altLang="en-US" sz="3600" dirty="0"/>
              <a:t>年</a:t>
            </a:r>
            <a:r>
              <a:rPr lang="en-US" altLang="ja-JP" sz="3600" dirty="0"/>
              <a:t>11</a:t>
            </a:r>
            <a:r>
              <a:rPr lang="ja-JP" altLang="en-US" sz="3600" dirty="0"/>
              <a:t>月</a:t>
            </a:r>
            <a:r>
              <a:rPr lang="en-US" altLang="ja-JP" sz="3600" dirty="0"/>
              <a:t>12</a:t>
            </a:r>
            <a:r>
              <a:rPr lang="ja-JP" altLang="en-US" sz="3600" dirty="0"/>
              <a:t>日</a:t>
            </a:r>
          </a:p>
        </p:txBody>
      </p:sp>
      <p:sp>
        <p:nvSpPr>
          <p:cNvPr id="4" name="サブタイトル 3"/>
          <p:cNvSpPr>
            <a:spLocks noGrp="1"/>
          </p:cNvSpPr>
          <p:nvPr>
            <p:ph type="subTitle" idx="1"/>
          </p:nvPr>
        </p:nvSpPr>
        <p:spPr>
          <a:xfrm>
            <a:off x="5662085" y="4479132"/>
            <a:ext cx="5720515" cy="1655762"/>
          </a:xfrm>
          <a:solidFill>
            <a:schemeClr val="bg1"/>
          </a:solidFill>
        </p:spPr>
        <p:txBody>
          <a:bodyPr>
            <a:normAutofit fontScale="92500" lnSpcReduction="10000"/>
          </a:bodyPr>
          <a:lstStyle/>
          <a:p>
            <a:pPr algn="r"/>
            <a:r>
              <a:rPr lang="ja-JP" altLang="en-US" sz="3600" dirty="0"/>
              <a:t>長塚　隆　　</a:t>
            </a:r>
            <a:endParaRPr lang="en-US" altLang="ja-JP" sz="3600" dirty="0"/>
          </a:p>
          <a:p>
            <a:pPr algn="r"/>
            <a:r>
              <a:rPr lang="ja-JP" altLang="en-US" sz="3600" dirty="0"/>
              <a:t>鶴見大学　名誉教授</a:t>
            </a:r>
            <a:endParaRPr lang="en-US" altLang="ja-JP" sz="3600" dirty="0"/>
          </a:p>
          <a:p>
            <a:pPr algn="r"/>
            <a:r>
              <a:rPr lang="en-US" altLang="ja-JP" sz="3600" dirty="0" err="1"/>
              <a:t>nagatsuka-t@tsurumi-u.ac.jp</a:t>
            </a:r>
            <a:endParaRPr lang="en-US" altLang="ja-JP" sz="3600" dirty="0"/>
          </a:p>
        </p:txBody>
      </p:sp>
      <p:pic>
        <p:nvPicPr>
          <p:cNvPr id="8"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4940" y="4479132"/>
            <a:ext cx="1034729" cy="103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descr="グラフィカル ユーザー インターフェイス, テキスト, メール&#10;&#10;自動的に生成された説明">
            <a:extLst>
              <a:ext uri="{FF2B5EF4-FFF2-40B4-BE49-F238E27FC236}">
                <a16:creationId xmlns:a16="http://schemas.microsoft.com/office/drawing/2014/main" id="{6B902D64-1487-44E1-9AC7-4D543ADEA4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51" y="284104"/>
            <a:ext cx="4269296" cy="1613154"/>
          </a:xfrm>
          <a:prstGeom prst="rect">
            <a:avLst/>
          </a:prstGeom>
        </p:spPr>
      </p:pic>
      <p:pic>
        <p:nvPicPr>
          <p:cNvPr id="14" name="図 13" descr="テキスト&#10;&#10;自動的に生成された説明">
            <a:extLst>
              <a:ext uri="{FF2B5EF4-FFF2-40B4-BE49-F238E27FC236}">
                <a16:creationId xmlns:a16="http://schemas.microsoft.com/office/drawing/2014/main" id="{0A9B1C4E-836A-40A1-985B-055D82473E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271" y="2270380"/>
            <a:ext cx="11661458" cy="1854518"/>
          </a:xfrm>
          <a:prstGeom prst="rect">
            <a:avLst/>
          </a:prstGeom>
        </p:spPr>
      </p:pic>
    </p:spTree>
    <p:extLst>
      <p:ext uri="{BB962C8B-B14F-4D97-AF65-F5344CB8AC3E}">
        <p14:creationId xmlns:p14="http://schemas.microsoft.com/office/powerpoint/2010/main" val="3183901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29" y="115954"/>
            <a:ext cx="8541566" cy="1169914"/>
          </a:xfrm>
        </p:spPr>
        <p:txBody>
          <a:bodyPr>
            <a:normAutofit/>
          </a:bodyPr>
          <a:lstStyle/>
          <a:p>
            <a:r>
              <a:rPr lang="ja-JP" altLang="en-US" sz="4000" dirty="0"/>
              <a:t>１．コロナウイルス感染症の今</a:t>
            </a:r>
          </a:p>
        </p:txBody>
      </p:sp>
      <p:sp>
        <p:nvSpPr>
          <p:cNvPr id="6" name="コンテンツ プレースホルダー 2"/>
          <p:cNvSpPr>
            <a:spLocks noGrp="1"/>
          </p:cNvSpPr>
          <p:nvPr>
            <p:ph idx="1"/>
          </p:nvPr>
        </p:nvSpPr>
        <p:spPr>
          <a:xfrm>
            <a:off x="647404" y="934000"/>
            <a:ext cx="10894141" cy="500905"/>
          </a:xfrm>
        </p:spPr>
        <p:txBody>
          <a:bodyPr>
            <a:normAutofit/>
          </a:bodyPr>
          <a:lstStyle/>
          <a:p>
            <a:pPr>
              <a:buClr>
                <a:srgbClr val="FF0000"/>
              </a:buClr>
              <a:buSzPct val="140000"/>
              <a:buFont typeface="Wingdings" panose="05000000000000000000" pitchFamily="2" charset="2"/>
              <a:buChar char="Ø"/>
            </a:pPr>
            <a:r>
              <a:rPr lang="ja-JP" altLang="en-US" dirty="0"/>
              <a:t>初等・中等教育へのコロナの影響（ユネスコ）</a:t>
            </a: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10</a:t>
            </a:fld>
            <a:endParaRPr kumimoji="1" lang="ja-JP" altLang="en-US"/>
          </a:p>
        </p:txBody>
      </p:sp>
      <p:sp>
        <p:nvSpPr>
          <p:cNvPr id="10" name="正方形/長方形 9">
            <a:extLst>
              <a:ext uri="{FF2B5EF4-FFF2-40B4-BE49-F238E27FC236}">
                <a16:creationId xmlns:a16="http://schemas.microsoft.com/office/drawing/2014/main" id="{F5E7A4C6-0851-41F8-A3C9-A72FF1738B98}"/>
              </a:ext>
            </a:extLst>
          </p:cNvPr>
          <p:cNvSpPr/>
          <p:nvPr/>
        </p:nvSpPr>
        <p:spPr>
          <a:xfrm>
            <a:off x="3397444" y="5987018"/>
            <a:ext cx="4929298" cy="369332"/>
          </a:xfrm>
          <a:prstGeom prst="rect">
            <a:avLst/>
          </a:prstGeom>
          <a:solidFill>
            <a:schemeClr val="tx1">
              <a:lumMod val="95000"/>
              <a:lumOff val="5000"/>
            </a:schemeClr>
          </a:solidFill>
        </p:spPr>
        <p:txBody>
          <a:bodyPr wrap="none">
            <a:spAutoFit/>
          </a:bodyPr>
          <a:lstStyle/>
          <a:p>
            <a:pPr algn="ctr">
              <a:spcAft>
                <a:spcPts val="600"/>
              </a:spcAft>
            </a:pPr>
            <a:r>
              <a:rPr lang="en-US" altLang="ja-JP" dirty="0">
                <a:solidFill>
                  <a:srgbClr val="FFFFFF"/>
                </a:solidFill>
              </a:rPr>
              <a:t>https://</a:t>
            </a:r>
            <a:r>
              <a:rPr lang="en-US" altLang="ja-JP" dirty="0" err="1">
                <a:solidFill>
                  <a:srgbClr val="FFFFFF"/>
                </a:solidFill>
              </a:rPr>
              <a:t>en.unesco.org</a:t>
            </a:r>
            <a:r>
              <a:rPr lang="en-US" altLang="ja-JP" dirty="0">
                <a:solidFill>
                  <a:srgbClr val="FFFFFF"/>
                </a:solidFill>
              </a:rPr>
              <a:t>/</a:t>
            </a:r>
            <a:r>
              <a:rPr lang="en-US" altLang="ja-JP" dirty="0" err="1">
                <a:solidFill>
                  <a:srgbClr val="FFFFFF"/>
                </a:solidFill>
              </a:rPr>
              <a:t>covid19</a:t>
            </a:r>
            <a:r>
              <a:rPr lang="en-US" altLang="ja-JP" dirty="0">
                <a:solidFill>
                  <a:srgbClr val="FFFFFF"/>
                </a:solidFill>
              </a:rPr>
              <a:t>/</a:t>
            </a:r>
            <a:r>
              <a:rPr lang="en-US" altLang="ja-JP" dirty="0" err="1">
                <a:solidFill>
                  <a:srgbClr val="FFFFFF"/>
                </a:solidFill>
              </a:rPr>
              <a:t>educationresponse</a:t>
            </a:r>
            <a:endParaRPr lang="ja-JP" altLang="en-US" dirty="0">
              <a:solidFill>
                <a:srgbClr val="FFFFFF"/>
              </a:solidFill>
            </a:endParaRPr>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5BA8EDD6-96D1-49B0-98E6-BA1559FCC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63" y="2162438"/>
            <a:ext cx="4929299" cy="3576440"/>
          </a:xfrm>
          <a:prstGeom prst="rect">
            <a:avLst/>
          </a:prstGeom>
        </p:spPr>
      </p:pic>
      <p:pic>
        <p:nvPicPr>
          <p:cNvPr id="8" name="図 7" descr="グラフィカル ユーザー インターフェイス, アプリケーション, マップ&#10;&#10;自動的に生成された説明">
            <a:extLst>
              <a:ext uri="{FF2B5EF4-FFF2-40B4-BE49-F238E27FC236}">
                <a16:creationId xmlns:a16="http://schemas.microsoft.com/office/drawing/2014/main" id="{D3B9E976-C214-474F-85AA-3E957EDD8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662" y="2151481"/>
            <a:ext cx="5934075" cy="3857625"/>
          </a:xfrm>
          <a:prstGeom prst="rect">
            <a:avLst/>
          </a:prstGeom>
        </p:spPr>
      </p:pic>
      <p:sp>
        <p:nvSpPr>
          <p:cNvPr id="9" name="テキスト ボックス 8">
            <a:extLst>
              <a:ext uri="{FF2B5EF4-FFF2-40B4-BE49-F238E27FC236}">
                <a16:creationId xmlns:a16="http://schemas.microsoft.com/office/drawing/2014/main" id="{B766380C-2EC1-450C-9693-82AF8B74C497}"/>
              </a:ext>
            </a:extLst>
          </p:cNvPr>
          <p:cNvSpPr txBox="1"/>
          <p:nvPr/>
        </p:nvSpPr>
        <p:spPr>
          <a:xfrm>
            <a:off x="7347488" y="1520539"/>
            <a:ext cx="2526224" cy="523220"/>
          </a:xfrm>
          <a:prstGeom prst="rect">
            <a:avLst/>
          </a:prstGeom>
          <a:noFill/>
        </p:spPr>
        <p:txBody>
          <a:bodyPr wrap="square" rtlCol="0">
            <a:spAutoFit/>
          </a:bodyPr>
          <a:lstStyle/>
          <a:p>
            <a:r>
              <a:rPr kumimoji="1" lang="en-US" altLang="ja-JP" sz="2800" dirty="0"/>
              <a:t>2020</a:t>
            </a:r>
            <a:r>
              <a:rPr kumimoji="1" lang="ja-JP" altLang="en-US" sz="2800" dirty="0"/>
              <a:t>年</a:t>
            </a:r>
            <a:r>
              <a:rPr kumimoji="1" lang="en-US" altLang="ja-JP" sz="2800" dirty="0"/>
              <a:t>11</a:t>
            </a:r>
            <a:r>
              <a:rPr kumimoji="1" lang="ja-JP" altLang="en-US" sz="2800" dirty="0"/>
              <a:t>月</a:t>
            </a:r>
            <a:r>
              <a:rPr kumimoji="1" lang="en-US" altLang="ja-JP" sz="2800" dirty="0"/>
              <a:t>9</a:t>
            </a:r>
            <a:r>
              <a:rPr kumimoji="1" lang="ja-JP" altLang="en-US" sz="2800" dirty="0"/>
              <a:t>日</a:t>
            </a:r>
          </a:p>
        </p:txBody>
      </p:sp>
      <p:sp>
        <p:nvSpPr>
          <p:cNvPr id="15" name="テキスト ボックス 14">
            <a:extLst>
              <a:ext uri="{FF2B5EF4-FFF2-40B4-BE49-F238E27FC236}">
                <a16:creationId xmlns:a16="http://schemas.microsoft.com/office/drawing/2014/main" id="{239CA29E-53CF-4C3C-BE2C-F3DC6284424E}"/>
              </a:ext>
            </a:extLst>
          </p:cNvPr>
          <p:cNvSpPr txBox="1"/>
          <p:nvPr/>
        </p:nvSpPr>
        <p:spPr>
          <a:xfrm>
            <a:off x="1624740" y="1546948"/>
            <a:ext cx="2526224" cy="523220"/>
          </a:xfrm>
          <a:prstGeom prst="rect">
            <a:avLst/>
          </a:prstGeom>
          <a:noFill/>
        </p:spPr>
        <p:txBody>
          <a:bodyPr wrap="square" rtlCol="0">
            <a:spAutoFit/>
          </a:bodyPr>
          <a:lstStyle/>
          <a:p>
            <a:r>
              <a:rPr kumimoji="1" lang="en-US" altLang="ja-JP" sz="2800" dirty="0"/>
              <a:t>2020</a:t>
            </a:r>
            <a:r>
              <a:rPr kumimoji="1" lang="ja-JP" altLang="en-US" sz="2800" dirty="0"/>
              <a:t>年</a:t>
            </a:r>
            <a:r>
              <a:rPr kumimoji="1" lang="en-US" altLang="ja-JP" sz="2800" dirty="0"/>
              <a:t>5</a:t>
            </a:r>
            <a:r>
              <a:rPr kumimoji="1" lang="ja-JP" altLang="en-US" sz="2800" dirty="0"/>
              <a:t>月</a:t>
            </a:r>
            <a:r>
              <a:rPr kumimoji="1" lang="en-US" altLang="ja-JP" sz="2800" dirty="0"/>
              <a:t>25</a:t>
            </a:r>
            <a:r>
              <a:rPr kumimoji="1" lang="ja-JP" altLang="en-US" sz="2800" dirty="0"/>
              <a:t>日</a:t>
            </a:r>
          </a:p>
        </p:txBody>
      </p:sp>
    </p:spTree>
    <p:extLst>
      <p:ext uri="{BB962C8B-B14F-4D97-AF65-F5344CB8AC3E}">
        <p14:creationId xmlns:p14="http://schemas.microsoft.com/office/powerpoint/2010/main" val="75042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306443"/>
          </a:xfrm>
        </p:spPr>
        <p:txBody>
          <a:bodyPr>
            <a:normAutofit/>
          </a:bodyPr>
          <a:lstStyle/>
          <a:p>
            <a:r>
              <a:rPr lang="ja-JP" altLang="en-US" sz="4000" dirty="0"/>
              <a:t>２．コロナウイルス感染症と大学図書館</a:t>
            </a:r>
          </a:p>
        </p:txBody>
      </p:sp>
      <p:graphicFrame>
        <p:nvGraphicFramePr>
          <p:cNvPr id="10" name="コンテンツ プレースホルダー 2">
            <a:extLst>
              <a:ext uri="{FF2B5EF4-FFF2-40B4-BE49-F238E27FC236}">
                <a16:creationId xmlns:a16="http://schemas.microsoft.com/office/drawing/2014/main" id="{696938A4-85D0-4A79-9D22-87BBB5F1FFCC}"/>
              </a:ext>
            </a:extLst>
          </p:cNvPr>
          <p:cNvGraphicFramePr>
            <a:graphicFrameLocks noGrp="1"/>
          </p:cNvGraphicFramePr>
          <p:nvPr>
            <p:ph idx="1"/>
            <p:extLst>
              <p:ext uri="{D42A27DB-BD31-4B8C-83A1-F6EECF244321}">
                <p14:modId xmlns:p14="http://schemas.microsoft.com/office/powerpoint/2010/main" val="4034062674"/>
              </p:ext>
            </p:extLst>
          </p:nvPr>
        </p:nvGraphicFramePr>
        <p:xfrm>
          <a:off x="838200" y="1516123"/>
          <a:ext cx="10226040" cy="4303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11</a:t>
            </a:fld>
            <a:endParaRPr kumimoji="1" lang="ja-JP" altLang="en-US"/>
          </a:p>
        </p:txBody>
      </p:sp>
    </p:spTree>
    <p:extLst>
      <p:ext uri="{BB962C8B-B14F-4D97-AF65-F5344CB8AC3E}">
        <p14:creationId xmlns:p14="http://schemas.microsoft.com/office/powerpoint/2010/main" val="1019975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89881"/>
          </a:xfrm>
        </p:spPr>
        <p:txBody>
          <a:bodyPr>
            <a:normAutofit/>
          </a:bodyPr>
          <a:lstStyle/>
          <a:p>
            <a:r>
              <a:rPr lang="ja-JP" altLang="en-US" sz="4000" dirty="0"/>
              <a:t>２．コロナウイルス感染症と大学図書館</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12</a:t>
            </a:fld>
            <a:endParaRPr kumimoji="1" lang="ja-JP" altLang="en-US"/>
          </a:p>
        </p:txBody>
      </p:sp>
      <p:pic>
        <p:nvPicPr>
          <p:cNvPr id="18" name="図 17">
            <a:extLst>
              <a:ext uri="{FF2B5EF4-FFF2-40B4-BE49-F238E27FC236}">
                <a16:creationId xmlns:a16="http://schemas.microsoft.com/office/drawing/2014/main" id="{2E130922-C25B-491F-98D4-BA4B0D9D1BF1}"/>
              </a:ext>
            </a:extLst>
          </p:cNvPr>
          <p:cNvPicPr>
            <a:picLocks noChangeAspect="1"/>
          </p:cNvPicPr>
          <p:nvPr/>
        </p:nvPicPr>
        <p:blipFill>
          <a:blip r:embed="rId2"/>
          <a:stretch>
            <a:fillRect/>
          </a:stretch>
        </p:blipFill>
        <p:spPr>
          <a:xfrm>
            <a:off x="1385362" y="918481"/>
            <a:ext cx="8077487" cy="5437869"/>
          </a:xfrm>
          <a:prstGeom prst="rect">
            <a:avLst/>
          </a:prstGeom>
        </p:spPr>
      </p:pic>
    </p:spTree>
    <p:extLst>
      <p:ext uri="{BB962C8B-B14F-4D97-AF65-F5344CB8AC3E}">
        <p14:creationId xmlns:p14="http://schemas.microsoft.com/office/powerpoint/2010/main" val="693295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42265"/>
          </a:xfrm>
        </p:spPr>
        <p:txBody>
          <a:bodyPr>
            <a:normAutofit/>
          </a:bodyPr>
          <a:lstStyle/>
          <a:p>
            <a:r>
              <a:rPr lang="ja-JP" altLang="en-US" sz="4000" dirty="0"/>
              <a:t>２．コロナウイルス感染症と大学図書館</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13</a:t>
            </a:fld>
            <a:endParaRPr kumimoji="1" lang="ja-JP" altLang="en-US"/>
          </a:p>
        </p:txBody>
      </p:sp>
      <p:pic>
        <p:nvPicPr>
          <p:cNvPr id="46" name="図 45">
            <a:extLst>
              <a:ext uri="{FF2B5EF4-FFF2-40B4-BE49-F238E27FC236}">
                <a16:creationId xmlns:a16="http://schemas.microsoft.com/office/drawing/2014/main" id="{123540A2-3F64-4710-812A-878E5ECCC2EF}"/>
              </a:ext>
            </a:extLst>
          </p:cNvPr>
          <p:cNvPicPr>
            <a:picLocks noChangeAspect="1"/>
          </p:cNvPicPr>
          <p:nvPr/>
        </p:nvPicPr>
        <p:blipFill>
          <a:blip r:embed="rId2"/>
          <a:stretch>
            <a:fillRect/>
          </a:stretch>
        </p:blipFill>
        <p:spPr>
          <a:xfrm>
            <a:off x="838200" y="895084"/>
            <a:ext cx="9297619" cy="5573573"/>
          </a:xfrm>
          <a:prstGeom prst="rect">
            <a:avLst/>
          </a:prstGeom>
        </p:spPr>
      </p:pic>
    </p:spTree>
    <p:extLst>
      <p:ext uri="{BB962C8B-B14F-4D97-AF65-F5344CB8AC3E}">
        <p14:creationId xmlns:p14="http://schemas.microsoft.com/office/powerpoint/2010/main" val="2934549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35255"/>
          </a:xfrm>
        </p:spPr>
        <p:txBody>
          <a:bodyPr>
            <a:normAutofit/>
          </a:bodyPr>
          <a:lstStyle/>
          <a:p>
            <a:r>
              <a:rPr lang="ja-JP" altLang="en-US" sz="4000" dirty="0"/>
              <a:t>２．コロナウイルス感染症と大学図書館</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14</a:t>
            </a:fld>
            <a:endParaRPr kumimoji="1" lang="ja-JP" altLang="en-US" dirty="0"/>
          </a:p>
        </p:txBody>
      </p:sp>
      <p:pic>
        <p:nvPicPr>
          <p:cNvPr id="18" name="図 17">
            <a:extLst>
              <a:ext uri="{FF2B5EF4-FFF2-40B4-BE49-F238E27FC236}">
                <a16:creationId xmlns:a16="http://schemas.microsoft.com/office/drawing/2014/main" id="{450B44F2-B0CB-424A-B29D-C51FB210D4D9}"/>
              </a:ext>
            </a:extLst>
          </p:cNvPr>
          <p:cNvPicPr>
            <a:picLocks noChangeAspect="1"/>
          </p:cNvPicPr>
          <p:nvPr/>
        </p:nvPicPr>
        <p:blipFill>
          <a:blip r:embed="rId2"/>
          <a:stretch>
            <a:fillRect/>
          </a:stretch>
        </p:blipFill>
        <p:spPr>
          <a:xfrm>
            <a:off x="1020166" y="994081"/>
            <a:ext cx="8962034" cy="5468569"/>
          </a:xfrm>
          <a:prstGeom prst="rect">
            <a:avLst/>
          </a:prstGeom>
        </p:spPr>
      </p:pic>
    </p:spTree>
    <p:extLst>
      <p:ext uri="{BB962C8B-B14F-4D97-AF65-F5344CB8AC3E}">
        <p14:creationId xmlns:p14="http://schemas.microsoft.com/office/powerpoint/2010/main" val="3955905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35255"/>
          </a:xfrm>
        </p:spPr>
        <p:txBody>
          <a:bodyPr>
            <a:normAutofit/>
          </a:bodyPr>
          <a:lstStyle/>
          <a:p>
            <a:r>
              <a:rPr lang="ja-JP" altLang="en-US" sz="4000" dirty="0"/>
              <a:t>２．コロナウイルス感染症と大学図書館</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15</a:t>
            </a:fld>
            <a:endParaRPr kumimoji="1" lang="ja-JP" altLang="en-US" dirty="0"/>
          </a:p>
        </p:txBody>
      </p:sp>
      <p:sp>
        <p:nvSpPr>
          <p:cNvPr id="5" name="コンテンツ プレースホルダー 2">
            <a:extLst>
              <a:ext uri="{FF2B5EF4-FFF2-40B4-BE49-F238E27FC236}">
                <a16:creationId xmlns:a16="http://schemas.microsoft.com/office/drawing/2014/main" id="{744C1411-53F4-4C44-ABC8-B10C4AE719DD}"/>
              </a:ext>
            </a:extLst>
          </p:cNvPr>
          <p:cNvSpPr txBox="1">
            <a:spLocks/>
          </p:cNvSpPr>
          <p:nvPr/>
        </p:nvSpPr>
        <p:spPr>
          <a:xfrm>
            <a:off x="838199" y="1219384"/>
            <a:ext cx="9284369" cy="500495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3600" dirty="0"/>
              <a:t>日本の大学図書館の状況</a:t>
            </a:r>
            <a:endParaRPr lang="en-US" altLang="ja-JP" sz="3600" dirty="0"/>
          </a:p>
          <a:p>
            <a:pPr>
              <a:buClr>
                <a:srgbClr val="FF0000"/>
              </a:buClr>
              <a:buSzPct val="140000"/>
              <a:buFont typeface="Wingdings" panose="05000000000000000000" pitchFamily="2" charset="2"/>
              <a:buChar char="Ø"/>
            </a:pPr>
            <a:r>
              <a:rPr lang="en-US" altLang="ja-JP" dirty="0"/>
              <a:t>3</a:t>
            </a:r>
            <a:r>
              <a:rPr lang="ja-JP" altLang="en-US" dirty="0"/>
              <a:t>月</a:t>
            </a:r>
            <a:r>
              <a:rPr lang="en-US" altLang="ja-JP" dirty="0"/>
              <a:t>24</a:t>
            </a:r>
            <a:r>
              <a:rPr lang="ja-JP" altLang="en-US" dirty="0"/>
              <a:t>日：「令和２年度における大学等の授業の開始等について（通知）」文部科学省高等局</a:t>
            </a:r>
            <a:endParaRPr lang="en-US" altLang="ja-JP" dirty="0"/>
          </a:p>
          <a:p>
            <a:pPr>
              <a:buClr>
                <a:srgbClr val="FF0000"/>
              </a:buClr>
              <a:buSzPct val="140000"/>
              <a:buFont typeface="Wingdings" panose="05000000000000000000" pitchFamily="2" charset="2"/>
              <a:buChar char="Ø"/>
            </a:pPr>
            <a:r>
              <a:rPr lang="en-US" altLang="ja-JP" dirty="0"/>
              <a:t>3</a:t>
            </a:r>
            <a:r>
              <a:rPr lang="ja-JP" altLang="en-US" dirty="0"/>
              <a:t>月</a:t>
            </a:r>
            <a:r>
              <a:rPr lang="en-US" altLang="ja-JP" dirty="0"/>
              <a:t>26</a:t>
            </a:r>
            <a:r>
              <a:rPr lang="ja-JP" altLang="en-US" dirty="0"/>
              <a:t>日：「</a:t>
            </a:r>
            <a:r>
              <a:rPr lang="en-US" altLang="ja-JP" dirty="0"/>
              <a:t>4</a:t>
            </a:r>
            <a:r>
              <a:rPr lang="ja-JP" altLang="en-US" dirty="0"/>
              <a:t>月からの大学等遠隔授業に関する取組状況共有サイバーシンポジウム」国立情報学研究所</a:t>
            </a:r>
            <a:endParaRPr lang="en-US" altLang="ja-JP" dirty="0"/>
          </a:p>
          <a:p>
            <a:pPr marL="0" indent="0">
              <a:buClr>
                <a:srgbClr val="FF0000"/>
              </a:buClr>
              <a:buSzPct val="140000"/>
              <a:buNone/>
            </a:pPr>
            <a:r>
              <a:rPr lang="ja-JP" altLang="en-US" dirty="0"/>
              <a:t>　　　・現在（</a:t>
            </a:r>
            <a:r>
              <a:rPr lang="en-US" altLang="ja-JP" dirty="0"/>
              <a:t>11</a:t>
            </a:r>
            <a:r>
              <a:rPr lang="ja-JP" altLang="en-US" dirty="0"/>
              <a:t>月</a:t>
            </a:r>
            <a:r>
              <a:rPr lang="en-US" altLang="ja-JP" dirty="0"/>
              <a:t>9</a:t>
            </a:r>
            <a:r>
              <a:rPr lang="ja-JP" altLang="en-US" dirty="0"/>
              <a:t>日）までに合計</a:t>
            </a:r>
            <a:r>
              <a:rPr lang="en-US" altLang="ja-JP" dirty="0"/>
              <a:t>20</a:t>
            </a:r>
            <a:r>
              <a:rPr lang="ja-JP" altLang="en-US" dirty="0"/>
              <a:t>回開催。</a:t>
            </a:r>
            <a:endParaRPr lang="en-US" altLang="ja-JP" dirty="0"/>
          </a:p>
          <a:p>
            <a:pPr marL="0" indent="0">
              <a:buClr>
                <a:srgbClr val="FF0000"/>
              </a:buClr>
              <a:buSzPct val="140000"/>
              <a:buNone/>
            </a:pPr>
            <a:r>
              <a:rPr lang="ja-JP" altLang="en-US" dirty="0"/>
              <a:t>　　　・大学図書館の対応・対策状況についての報告あり。</a:t>
            </a:r>
            <a:endParaRPr lang="en-US" altLang="ja-JP" dirty="0"/>
          </a:p>
          <a:p>
            <a:pPr marL="0" indent="0">
              <a:buClr>
                <a:srgbClr val="FF0000"/>
              </a:buClr>
              <a:buSzPct val="140000"/>
              <a:buNone/>
            </a:pPr>
            <a:r>
              <a:rPr lang="ja-JP" altLang="en-US" dirty="0"/>
              <a:t>　　　・</a:t>
            </a:r>
            <a:r>
              <a:rPr lang="en-US" altLang="ja-JP" dirty="0"/>
              <a:t>9</a:t>
            </a:r>
            <a:r>
              <a:rPr lang="ja-JP" altLang="en-US" dirty="0"/>
              <a:t>月以降は大学の授業が対面授業とオンライン授業の</a:t>
            </a:r>
            <a:endParaRPr lang="en-US" altLang="ja-JP" dirty="0"/>
          </a:p>
          <a:p>
            <a:pPr marL="0" indent="0">
              <a:buClr>
                <a:srgbClr val="FF0000"/>
              </a:buClr>
              <a:buSzPct val="140000"/>
              <a:buNone/>
            </a:pPr>
            <a:r>
              <a:rPr lang="ja-JP" altLang="en-US" dirty="0"/>
              <a:t>　　　　ハイブリッド授業に移行することへの対応</a:t>
            </a:r>
            <a:endParaRPr lang="en-US" altLang="ja-JP" dirty="0"/>
          </a:p>
          <a:p>
            <a:pPr marL="0" indent="0">
              <a:buClr>
                <a:srgbClr val="FF0000"/>
              </a:buClr>
              <a:buSzPct val="140000"/>
              <a:buNone/>
            </a:pPr>
            <a:r>
              <a:rPr lang="ja-JP" altLang="en-US" dirty="0"/>
              <a:t>　　　　</a:t>
            </a:r>
            <a:r>
              <a:rPr lang="en-US" altLang="ja-JP" u="sng" dirty="0"/>
              <a:t> </a:t>
            </a:r>
            <a:r>
              <a:rPr lang="en-US" altLang="ja-JP" u="sng" dirty="0">
                <a:solidFill>
                  <a:srgbClr val="0070C0"/>
                </a:solidFill>
              </a:rPr>
              <a:t>https://</a:t>
            </a:r>
            <a:r>
              <a:rPr lang="en-US" altLang="ja-JP" u="sng" dirty="0" err="1">
                <a:solidFill>
                  <a:srgbClr val="0070C0"/>
                </a:solidFill>
              </a:rPr>
              <a:t>www.nii.ac.jp</a:t>
            </a:r>
            <a:r>
              <a:rPr lang="en-US" altLang="ja-JP" u="sng" dirty="0">
                <a:solidFill>
                  <a:srgbClr val="0070C0"/>
                </a:solidFill>
              </a:rPr>
              <a:t>/event/other/</a:t>
            </a:r>
            <a:r>
              <a:rPr lang="en-US" altLang="ja-JP" u="sng" dirty="0" err="1">
                <a:solidFill>
                  <a:srgbClr val="0070C0"/>
                </a:solidFill>
              </a:rPr>
              <a:t>decs</a:t>
            </a:r>
            <a:r>
              <a:rPr lang="en-US" altLang="ja-JP" u="sng" dirty="0">
                <a:solidFill>
                  <a:srgbClr val="0070C0"/>
                </a:solidFill>
              </a:rPr>
              <a:t>/</a:t>
            </a:r>
          </a:p>
          <a:p>
            <a:pPr>
              <a:buClr>
                <a:srgbClr val="FF0000"/>
              </a:buClr>
              <a:buSzPct val="140000"/>
              <a:buFont typeface="Wingdings" panose="05000000000000000000" pitchFamily="2" charset="2"/>
              <a:buChar char="Ø"/>
            </a:pPr>
            <a:r>
              <a:rPr lang="en-US" altLang="ja-JP" dirty="0"/>
              <a:t>6</a:t>
            </a:r>
            <a:r>
              <a:rPr lang="ja-JP" altLang="en-US" dirty="0"/>
              <a:t>月</a:t>
            </a:r>
            <a:r>
              <a:rPr lang="en-US" altLang="ja-JP" dirty="0"/>
              <a:t>5</a:t>
            </a:r>
            <a:r>
              <a:rPr lang="ja-JP" altLang="en-US" dirty="0"/>
              <a:t>日：文部科学省が学生の学修機会の確保，学生への適切な情報提供の支援等に取組むためのガイドラインを公開</a:t>
            </a:r>
            <a:endParaRPr lang="en-US" altLang="ja-JP" dirty="0"/>
          </a:p>
          <a:p>
            <a:pPr>
              <a:buClr>
                <a:srgbClr val="FF0000"/>
              </a:buClr>
              <a:buSzPct val="140000"/>
              <a:buFont typeface="Wingdings" panose="05000000000000000000" pitchFamily="2" charset="2"/>
              <a:buChar char="Ø"/>
            </a:pPr>
            <a:endParaRPr lang="ja-JP" altLang="en-US" dirty="0"/>
          </a:p>
        </p:txBody>
      </p:sp>
    </p:spTree>
    <p:extLst>
      <p:ext uri="{BB962C8B-B14F-4D97-AF65-F5344CB8AC3E}">
        <p14:creationId xmlns:p14="http://schemas.microsoft.com/office/powerpoint/2010/main" val="2158357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35255"/>
          </a:xfrm>
        </p:spPr>
        <p:txBody>
          <a:bodyPr>
            <a:normAutofit/>
          </a:bodyPr>
          <a:lstStyle/>
          <a:p>
            <a:r>
              <a:rPr lang="ja-JP" altLang="en-US" sz="4000" dirty="0"/>
              <a:t>２．コロナウイルス感染症と大学図書館</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16</a:t>
            </a:fld>
            <a:endParaRPr kumimoji="1" lang="ja-JP" altLang="en-US" dirty="0"/>
          </a:p>
        </p:txBody>
      </p:sp>
      <p:sp>
        <p:nvSpPr>
          <p:cNvPr id="5" name="コンテンツ プレースホルダー 2">
            <a:extLst>
              <a:ext uri="{FF2B5EF4-FFF2-40B4-BE49-F238E27FC236}">
                <a16:creationId xmlns:a16="http://schemas.microsoft.com/office/drawing/2014/main" id="{744C1411-53F4-4C44-ABC8-B10C4AE719DD}"/>
              </a:ext>
            </a:extLst>
          </p:cNvPr>
          <p:cNvSpPr txBox="1">
            <a:spLocks/>
          </p:cNvSpPr>
          <p:nvPr/>
        </p:nvSpPr>
        <p:spPr>
          <a:xfrm>
            <a:off x="838198" y="1100380"/>
            <a:ext cx="10375233" cy="53924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3800" dirty="0"/>
              <a:t>日本の大学図書館の状況</a:t>
            </a:r>
            <a:endParaRPr lang="en-US" altLang="ja-JP" sz="3800" dirty="0"/>
          </a:p>
          <a:p>
            <a:pPr>
              <a:buClr>
                <a:srgbClr val="FF0000"/>
              </a:buClr>
              <a:buSzPct val="140000"/>
              <a:buFont typeface="Wingdings" panose="05000000000000000000" pitchFamily="2" charset="2"/>
              <a:buChar char="Ø"/>
            </a:pPr>
            <a:r>
              <a:rPr lang="en-US" altLang="ja-JP" dirty="0" err="1"/>
              <a:t>saveMLAK</a:t>
            </a:r>
            <a:r>
              <a:rPr lang="ja-JP" altLang="en-US" dirty="0"/>
              <a:t>「</a:t>
            </a:r>
            <a:r>
              <a:rPr lang="en-US" altLang="ja-JP" dirty="0" err="1"/>
              <a:t>covid</a:t>
            </a:r>
            <a:r>
              <a:rPr lang="en-US" altLang="ja-JP" dirty="0"/>
              <a:t>-19-survey</a:t>
            </a:r>
            <a:r>
              <a:rPr lang="ja-JP" altLang="en-US" dirty="0"/>
              <a:t>国立大学図書館」 </a:t>
            </a:r>
            <a:endParaRPr lang="en-US" altLang="ja-JP" dirty="0"/>
          </a:p>
          <a:p>
            <a:pPr marL="0" indent="0">
              <a:buClr>
                <a:srgbClr val="FF0000"/>
              </a:buClr>
              <a:buSzPct val="140000"/>
              <a:buNone/>
            </a:pPr>
            <a:r>
              <a:rPr lang="ja-JP" altLang="en-US" dirty="0"/>
              <a:t>　　　・国立</a:t>
            </a:r>
            <a:r>
              <a:rPr lang="en-US" altLang="ja-JP" dirty="0"/>
              <a:t>86</a:t>
            </a:r>
            <a:r>
              <a:rPr lang="ja-JP" altLang="en-US" dirty="0"/>
              <a:t>大学主に中央館の開館・休館を</a:t>
            </a:r>
            <a:r>
              <a:rPr lang="en-US" altLang="ja-JP" dirty="0"/>
              <a:t>2/28(</a:t>
            </a:r>
            <a:r>
              <a:rPr lang="ja-JP" altLang="en-US" dirty="0"/>
              <a:t>金</a:t>
            </a:r>
            <a:r>
              <a:rPr lang="en-US" altLang="ja-JP" dirty="0"/>
              <a:t>)</a:t>
            </a:r>
            <a:r>
              <a:rPr lang="ja-JP" altLang="en-US" dirty="0"/>
              <a:t>以降毎週調査。</a:t>
            </a:r>
            <a:endParaRPr lang="en-US" altLang="ja-JP" dirty="0"/>
          </a:p>
          <a:p>
            <a:pPr marL="0" indent="0">
              <a:buClr>
                <a:srgbClr val="FF0000"/>
              </a:buClr>
              <a:buSzPct val="140000"/>
              <a:buNone/>
            </a:pPr>
            <a:r>
              <a:rPr lang="ja-JP" altLang="en-US" dirty="0"/>
              <a:t>　　　・現時点（</a:t>
            </a:r>
            <a:r>
              <a:rPr lang="en-US" altLang="ja-JP" dirty="0"/>
              <a:t>11</a:t>
            </a:r>
            <a:r>
              <a:rPr lang="ja-JP" altLang="en-US" dirty="0"/>
              <a:t>月</a:t>
            </a:r>
            <a:r>
              <a:rPr lang="en-US" altLang="ja-JP" dirty="0"/>
              <a:t>9</a:t>
            </a:r>
            <a:r>
              <a:rPr lang="ja-JP" altLang="en-US" dirty="0"/>
              <a:t>日）では、</a:t>
            </a:r>
            <a:r>
              <a:rPr lang="en-US" altLang="ja-JP" dirty="0"/>
              <a:t>11/6(</a:t>
            </a:r>
            <a:r>
              <a:rPr lang="ja-JP" altLang="en-US" dirty="0"/>
              <a:t>金</a:t>
            </a:r>
            <a:r>
              <a:rPr lang="en-US" altLang="ja-JP" dirty="0"/>
              <a:t>)</a:t>
            </a:r>
            <a:r>
              <a:rPr lang="ja-JP" altLang="en-US" dirty="0"/>
              <a:t>調査分まで掲載されている。</a:t>
            </a:r>
            <a:endParaRPr lang="en-US" altLang="ja-JP" dirty="0"/>
          </a:p>
          <a:p>
            <a:pPr marL="0" indent="0">
              <a:buClr>
                <a:srgbClr val="FF0000"/>
              </a:buClr>
              <a:buSzPct val="140000"/>
              <a:buNone/>
            </a:pPr>
            <a:r>
              <a:rPr lang="ja-JP" altLang="en-US" dirty="0"/>
              <a:t>　　　・現在は、</a:t>
            </a:r>
            <a:r>
              <a:rPr lang="en-US" altLang="ja-JP" dirty="0"/>
              <a:t>86</a:t>
            </a:r>
            <a:r>
              <a:rPr lang="ja-JP" altLang="en-US" dirty="0"/>
              <a:t>館中休館しているのは</a:t>
            </a:r>
            <a:r>
              <a:rPr lang="en-US" altLang="ja-JP" dirty="0"/>
              <a:t>0</a:t>
            </a:r>
            <a:r>
              <a:rPr lang="ja-JP" altLang="en-US" dirty="0"/>
              <a:t>館。</a:t>
            </a:r>
            <a:endParaRPr lang="en-US" altLang="ja-JP" dirty="0"/>
          </a:p>
          <a:p>
            <a:pPr marL="0" indent="0">
              <a:buClr>
                <a:srgbClr val="FF0000"/>
              </a:buClr>
              <a:buSzPct val="140000"/>
              <a:buNone/>
            </a:pPr>
            <a:r>
              <a:rPr lang="ja-JP" altLang="en-US" dirty="0"/>
              <a:t>　　　・国立大学図書館は短縮時間開館を含んでであるが開館。</a:t>
            </a:r>
            <a:endParaRPr lang="en-US" altLang="ja-JP" dirty="0"/>
          </a:p>
          <a:p>
            <a:pPr marL="0" indent="0">
              <a:buClr>
                <a:srgbClr val="FF0000"/>
              </a:buClr>
              <a:buSzPct val="140000"/>
              <a:buNone/>
            </a:pPr>
            <a:r>
              <a:rPr lang="ja-JP" altLang="en-US" dirty="0"/>
              <a:t>　　　・</a:t>
            </a:r>
            <a:r>
              <a:rPr lang="en-US" altLang="ja-JP" dirty="0"/>
              <a:t>5</a:t>
            </a:r>
            <a:r>
              <a:rPr lang="ja-JP" altLang="en-US" dirty="0"/>
              <a:t>月</a:t>
            </a:r>
            <a:r>
              <a:rPr lang="en-US" altLang="ja-JP" dirty="0"/>
              <a:t>1</a:t>
            </a:r>
            <a:r>
              <a:rPr lang="ja-JP" altLang="en-US" dirty="0"/>
              <a:t>日（金）調査時で休館数が</a:t>
            </a:r>
            <a:r>
              <a:rPr lang="en-US" altLang="ja-JP" dirty="0"/>
              <a:t>74</a:t>
            </a:r>
            <a:r>
              <a:rPr lang="ja-JP" altLang="en-US" dirty="0"/>
              <a:t>館と最も多かった。</a:t>
            </a:r>
            <a:endParaRPr lang="en-US" altLang="ja-JP" dirty="0"/>
          </a:p>
          <a:p>
            <a:pPr marL="0" indent="0">
              <a:buClr>
                <a:srgbClr val="FF0000"/>
              </a:buClr>
              <a:buSzPct val="140000"/>
              <a:buNone/>
            </a:pPr>
            <a:r>
              <a:rPr lang="ja-JP" altLang="en-US" dirty="0"/>
              <a:t>　　　　　　</a:t>
            </a:r>
            <a:r>
              <a:rPr lang="en-US" altLang="ja-JP" u="sng" dirty="0">
                <a:solidFill>
                  <a:srgbClr val="0070C0"/>
                </a:solidFill>
              </a:rPr>
              <a:t>https://</a:t>
            </a:r>
            <a:r>
              <a:rPr lang="en-US" altLang="ja-JP" u="sng" dirty="0" err="1">
                <a:solidFill>
                  <a:srgbClr val="0070C0"/>
                </a:solidFill>
              </a:rPr>
              <a:t>savemlak.jp</a:t>
            </a:r>
            <a:r>
              <a:rPr lang="en-US" altLang="ja-JP" u="sng" dirty="0">
                <a:solidFill>
                  <a:srgbClr val="0070C0"/>
                </a:solidFill>
              </a:rPr>
              <a:t>/wiki/</a:t>
            </a:r>
            <a:r>
              <a:rPr lang="en-US" altLang="ja-JP" u="sng" dirty="0" err="1">
                <a:solidFill>
                  <a:srgbClr val="0070C0"/>
                </a:solidFill>
              </a:rPr>
              <a:t>covid</a:t>
            </a:r>
            <a:r>
              <a:rPr lang="en-US" altLang="ja-JP" u="sng" dirty="0">
                <a:solidFill>
                  <a:srgbClr val="0070C0"/>
                </a:solidFill>
              </a:rPr>
              <a:t>-19-survey</a:t>
            </a:r>
            <a:endParaRPr lang="ja-JP" altLang="en-US" dirty="0"/>
          </a:p>
        </p:txBody>
      </p:sp>
    </p:spTree>
    <p:extLst>
      <p:ext uri="{BB962C8B-B14F-4D97-AF65-F5344CB8AC3E}">
        <p14:creationId xmlns:p14="http://schemas.microsoft.com/office/powerpoint/2010/main" val="425639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35255"/>
          </a:xfrm>
        </p:spPr>
        <p:txBody>
          <a:bodyPr>
            <a:normAutofit/>
          </a:bodyPr>
          <a:lstStyle/>
          <a:p>
            <a:r>
              <a:rPr lang="ja-JP" altLang="en-US" sz="4000" dirty="0"/>
              <a:t>２．コロナウイルス感染症と大学図書館</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17</a:t>
            </a:fld>
            <a:endParaRPr kumimoji="1" lang="ja-JP" altLang="en-US" dirty="0"/>
          </a:p>
        </p:txBody>
      </p:sp>
      <p:sp>
        <p:nvSpPr>
          <p:cNvPr id="5" name="コンテンツ プレースホルダー 2">
            <a:extLst>
              <a:ext uri="{FF2B5EF4-FFF2-40B4-BE49-F238E27FC236}">
                <a16:creationId xmlns:a16="http://schemas.microsoft.com/office/drawing/2014/main" id="{744C1411-53F4-4C44-ABC8-B10C4AE719DD}"/>
              </a:ext>
            </a:extLst>
          </p:cNvPr>
          <p:cNvSpPr txBox="1">
            <a:spLocks/>
          </p:cNvSpPr>
          <p:nvPr/>
        </p:nvSpPr>
        <p:spPr>
          <a:xfrm>
            <a:off x="761353" y="1468007"/>
            <a:ext cx="4927169" cy="3006671"/>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3200" dirty="0"/>
              <a:t>日本の大学図書館の状況</a:t>
            </a:r>
            <a:endParaRPr lang="en-US" altLang="ja-JP" sz="3200" dirty="0"/>
          </a:p>
          <a:p>
            <a:pPr>
              <a:buClr>
                <a:srgbClr val="FF0000"/>
              </a:buClr>
              <a:buSzPct val="140000"/>
              <a:buFont typeface="Wingdings" panose="05000000000000000000" pitchFamily="2" charset="2"/>
              <a:buChar char="Ø"/>
            </a:pPr>
            <a:r>
              <a:rPr lang="ja-JP" altLang="en-US" dirty="0"/>
              <a:t>「大学図書館は動き続けているか：</a:t>
            </a:r>
            <a:r>
              <a:rPr lang="en-US" altLang="ja-JP" dirty="0" err="1"/>
              <a:t>COVID</a:t>
            </a:r>
            <a:r>
              <a:rPr lang="en-US" altLang="ja-JP" dirty="0"/>
              <a:t>-19</a:t>
            </a:r>
            <a:r>
              <a:rPr lang="ja-JP" altLang="en-US" dirty="0"/>
              <a:t>拡大に直面して </a:t>
            </a:r>
            <a:r>
              <a:rPr lang="en-US" altLang="ja-JP" dirty="0"/>
              <a:t>Part 2</a:t>
            </a:r>
            <a:r>
              <a:rPr lang="ja-JP" altLang="en-US" dirty="0"/>
              <a:t>」東北大学附属図書館小陳左和子氏がコロナ感染下での大学図書館の取り組みを紹介。　　　　　</a:t>
            </a:r>
            <a:endParaRPr lang="ja-JP" altLang="en-US" sz="1800" u="sng" dirty="0">
              <a:solidFill>
                <a:srgbClr val="0070C0"/>
              </a:solidFill>
            </a:endParaRPr>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97356852-EFBE-436E-907E-1C51082A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369" y="1835635"/>
            <a:ext cx="6086475" cy="3308985"/>
          </a:xfrm>
          <a:prstGeom prst="rect">
            <a:avLst/>
          </a:prstGeom>
        </p:spPr>
      </p:pic>
      <p:sp>
        <p:nvSpPr>
          <p:cNvPr id="7" name="正方形/長方形 6">
            <a:extLst>
              <a:ext uri="{FF2B5EF4-FFF2-40B4-BE49-F238E27FC236}">
                <a16:creationId xmlns:a16="http://schemas.microsoft.com/office/drawing/2014/main" id="{98F68785-0539-4C46-A775-1ACDF1553ED6}"/>
              </a:ext>
            </a:extLst>
          </p:cNvPr>
          <p:cNvSpPr/>
          <p:nvPr/>
        </p:nvSpPr>
        <p:spPr>
          <a:xfrm>
            <a:off x="6733362" y="5381153"/>
            <a:ext cx="3248838" cy="369332"/>
          </a:xfrm>
          <a:prstGeom prst="rect">
            <a:avLst/>
          </a:prstGeom>
          <a:solidFill>
            <a:schemeClr val="bg1"/>
          </a:solidFill>
          <a:ln>
            <a:solidFill>
              <a:schemeClr val="accent1"/>
            </a:solidFill>
          </a:ln>
        </p:spPr>
        <p:txBody>
          <a:bodyPr wrap="none">
            <a:spAutoFit/>
          </a:bodyPr>
          <a:lstStyle/>
          <a:p>
            <a:r>
              <a:rPr lang="ja-JP" altLang="en-US" dirty="0"/>
              <a:t>http://www.library.tohoku.ac.jp/</a:t>
            </a:r>
          </a:p>
        </p:txBody>
      </p:sp>
      <p:sp>
        <p:nvSpPr>
          <p:cNvPr id="8" name="テキスト ボックス 7">
            <a:extLst>
              <a:ext uri="{FF2B5EF4-FFF2-40B4-BE49-F238E27FC236}">
                <a16:creationId xmlns:a16="http://schemas.microsoft.com/office/drawing/2014/main" id="{30A6AB66-1C61-42EF-8CCD-EB8838AF0ED5}"/>
              </a:ext>
            </a:extLst>
          </p:cNvPr>
          <p:cNvSpPr txBox="1"/>
          <p:nvPr/>
        </p:nvSpPr>
        <p:spPr>
          <a:xfrm flipH="1">
            <a:off x="6276812" y="1452232"/>
            <a:ext cx="4556502" cy="369332"/>
          </a:xfrm>
          <a:prstGeom prst="rect">
            <a:avLst/>
          </a:prstGeom>
          <a:noFill/>
        </p:spPr>
        <p:txBody>
          <a:bodyPr wrap="square" rtlCol="0">
            <a:spAutoFit/>
          </a:bodyPr>
          <a:lstStyle/>
          <a:p>
            <a:r>
              <a:rPr kumimoji="1" lang="en-US" altLang="ja-JP" dirty="0"/>
              <a:t>2020</a:t>
            </a:r>
            <a:r>
              <a:rPr kumimoji="1" lang="ja-JP" altLang="en-US" dirty="0"/>
              <a:t>年</a:t>
            </a:r>
            <a:r>
              <a:rPr kumimoji="1" lang="en-US" altLang="ja-JP" dirty="0"/>
              <a:t>11</a:t>
            </a:r>
            <a:r>
              <a:rPr kumimoji="1" lang="ja-JP" altLang="en-US" dirty="0"/>
              <a:t>月</a:t>
            </a:r>
            <a:r>
              <a:rPr kumimoji="1" lang="en-US" altLang="ja-JP" dirty="0"/>
              <a:t>11</a:t>
            </a:r>
            <a:r>
              <a:rPr kumimoji="1" lang="ja-JP" altLang="en-US" dirty="0"/>
              <a:t>日</a:t>
            </a:r>
            <a:r>
              <a:rPr lang="zh-TW" altLang="en-US" dirty="0"/>
              <a:t>東北大学附属図書館</a:t>
            </a:r>
            <a:r>
              <a:rPr lang="en-US" altLang="zh-TW" dirty="0"/>
              <a:t>HP</a:t>
            </a:r>
            <a:endParaRPr kumimoji="1" lang="ja-JP" altLang="en-US" dirty="0"/>
          </a:p>
        </p:txBody>
      </p:sp>
      <p:sp>
        <p:nvSpPr>
          <p:cNvPr id="9" name="正方形/長方形 8">
            <a:extLst>
              <a:ext uri="{FF2B5EF4-FFF2-40B4-BE49-F238E27FC236}">
                <a16:creationId xmlns:a16="http://schemas.microsoft.com/office/drawing/2014/main" id="{0B422971-CA98-41F5-BB68-0D9866D2C6BD}"/>
              </a:ext>
            </a:extLst>
          </p:cNvPr>
          <p:cNvSpPr/>
          <p:nvPr/>
        </p:nvSpPr>
        <p:spPr>
          <a:xfrm>
            <a:off x="838200" y="4842306"/>
            <a:ext cx="4756688" cy="923330"/>
          </a:xfrm>
          <a:prstGeom prst="rect">
            <a:avLst/>
          </a:prstGeom>
          <a:solidFill>
            <a:schemeClr val="bg1"/>
          </a:solidFill>
          <a:ln>
            <a:solidFill>
              <a:schemeClr val="accent1"/>
            </a:solidFill>
          </a:ln>
        </p:spPr>
        <p:txBody>
          <a:bodyPr wrap="square">
            <a:spAutoFit/>
          </a:bodyPr>
          <a:lstStyle/>
          <a:p>
            <a:r>
              <a:rPr lang="en-US" altLang="ja-JP" dirty="0"/>
              <a:t>https://</a:t>
            </a:r>
            <a:r>
              <a:rPr lang="en-US" altLang="ja-JP" dirty="0" err="1"/>
              <a:t>researchmap.jp</a:t>
            </a:r>
            <a:r>
              <a:rPr lang="en-US" altLang="ja-JP" dirty="0"/>
              <a:t>/</a:t>
            </a:r>
            <a:r>
              <a:rPr lang="en-US" altLang="ja-JP" dirty="0" err="1"/>
              <a:t>multidatabases</a:t>
            </a:r>
            <a:r>
              <a:rPr lang="en-US" altLang="ja-JP" dirty="0"/>
              <a:t>/</a:t>
            </a:r>
            <a:r>
              <a:rPr lang="en-US" altLang="ja-JP" dirty="0" err="1"/>
              <a:t>multidatabase_contents</a:t>
            </a:r>
            <a:r>
              <a:rPr lang="en-US" altLang="ja-JP" dirty="0"/>
              <a:t>/detail/243671/</a:t>
            </a:r>
            <a:r>
              <a:rPr lang="en-US" altLang="ja-JP" dirty="0" err="1"/>
              <a:t>b2cbf663cf114ec3a60b739f62fd716f?frame_id</a:t>
            </a:r>
            <a:r>
              <a:rPr lang="en-US" altLang="ja-JP" dirty="0"/>
              <a:t>=676246</a:t>
            </a:r>
            <a:endParaRPr lang="ja-JP" altLang="en-US" dirty="0"/>
          </a:p>
        </p:txBody>
      </p:sp>
    </p:spTree>
    <p:extLst>
      <p:ext uri="{BB962C8B-B14F-4D97-AF65-F5344CB8AC3E}">
        <p14:creationId xmlns:p14="http://schemas.microsoft.com/office/powerpoint/2010/main" val="1266528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35255"/>
          </a:xfrm>
        </p:spPr>
        <p:txBody>
          <a:bodyPr>
            <a:normAutofit/>
          </a:bodyPr>
          <a:lstStyle/>
          <a:p>
            <a:r>
              <a:rPr lang="ja-JP" altLang="en-US" sz="4000" dirty="0"/>
              <a:t>２．コロナウイルス感染症と大学図書館</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18</a:t>
            </a:fld>
            <a:endParaRPr kumimoji="1" lang="ja-JP" altLang="en-US" dirty="0"/>
          </a:p>
        </p:txBody>
      </p:sp>
      <p:sp>
        <p:nvSpPr>
          <p:cNvPr id="5" name="コンテンツ プレースホルダー 2">
            <a:extLst>
              <a:ext uri="{FF2B5EF4-FFF2-40B4-BE49-F238E27FC236}">
                <a16:creationId xmlns:a16="http://schemas.microsoft.com/office/drawing/2014/main" id="{51A45782-15F5-4A81-8A78-A1B74D04FD5E}"/>
              </a:ext>
            </a:extLst>
          </p:cNvPr>
          <p:cNvSpPr txBox="1">
            <a:spLocks/>
          </p:cNvSpPr>
          <p:nvPr/>
        </p:nvSpPr>
        <p:spPr>
          <a:xfrm>
            <a:off x="838201" y="1100380"/>
            <a:ext cx="4772186" cy="511306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3200" dirty="0"/>
              <a:t>日本でのオンライン授業と大学図書館</a:t>
            </a:r>
            <a:endParaRPr lang="en-US" altLang="ja-JP" sz="3200" dirty="0"/>
          </a:p>
          <a:p>
            <a:pPr>
              <a:buClr>
                <a:srgbClr val="FF0000"/>
              </a:buClr>
              <a:buSzPct val="140000"/>
              <a:buFont typeface="Wingdings" panose="05000000000000000000" pitchFamily="2" charset="2"/>
              <a:buChar char="Ø"/>
            </a:pPr>
            <a:r>
              <a:rPr lang="ja-JP" altLang="en-US" dirty="0"/>
              <a:t>夏学期（前期）オンライン授業に関するかアンケート結果の紹介　（</a:t>
            </a:r>
            <a:r>
              <a:rPr lang="en-US" altLang="ja-JP" dirty="0"/>
              <a:t>9</a:t>
            </a:r>
            <a:r>
              <a:rPr lang="ja-JP" altLang="en-US" dirty="0"/>
              <a:t>月</a:t>
            </a:r>
            <a:r>
              <a:rPr lang="en-US" altLang="ja-JP" dirty="0"/>
              <a:t>4</a:t>
            </a:r>
            <a:r>
              <a:rPr lang="ja-JP" altLang="en-US" dirty="0"/>
              <a:t>日）</a:t>
            </a:r>
            <a:endParaRPr lang="en-US" altLang="ja-JP" dirty="0"/>
          </a:p>
          <a:p>
            <a:pPr>
              <a:buClr>
                <a:srgbClr val="FF0000"/>
              </a:buClr>
              <a:buSzPct val="140000"/>
              <a:buFont typeface="Wingdings" panose="05000000000000000000" pitchFamily="2" charset="2"/>
              <a:buChar char="Ø"/>
            </a:pPr>
            <a:r>
              <a:rPr lang="ja-JP" altLang="en-US" dirty="0"/>
              <a:t>東京大学　田浦健次朗</a:t>
            </a:r>
            <a:endParaRPr lang="en-US" altLang="ja-JP" dirty="0"/>
          </a:p>
          <a:p>
            <a:pPr>
              <a:buClr>
                <a:srgbClr val="FF0000"/>
              </a:buClr>
              <a:buSzPct val="140000"/>
              <a:buFont typeface="Wingdings" panose="05000000000000000000" pitchFamily="2" charset="2"/>
              <a:buChar char="Ø"/>
            </a:pPr>
            <a:r>
              <a:rPr lang="en-US" altLang="ja-JP" dirty="0">
                <a:hlinkClick r:id="rId2"/>
              </a:rPr>
              <a:t>https://</a:t>
            </a:r>
            <a:r>
              <a:rPr lang="en-US" altLang="ja-JP" dirty="0" err="1">
                <a:hlinkClick r:id="rId2"/>
              </a:rPr>
              <a:t>www.nii.ac.jp</a:t>
            </a:r>
            <a:r>
              <a:rPr lang="en-US" altLang="ja-JP" dirty="0">
                <a:hlinkClick r:id="rId2"/>
              </a:rPr>
              <a:t>/event/upload/20200904-</a:t>
            </a:r>
            <a:r>
              <a:rPr lang="en-US" altLang="ja-JP" dirty="0" err="1">
                <a:hlinkClick r:id="rId2"/>
              </a:rPr>
              <a:t>06_Taura.pdf</a:t>
            </a:r>
            <a:endParaRPr lang="en-US" altLang="ja-JP" dirty="0"/>
          </a:p>
          <a:p>
            <a:pPr>
              <a:buClr>
                <a:srgbClr val="FF0000"/>
              </a:buClr>
              <a:buSzPct val="140000"/>
              <a:buFont typeface="Wingdings" panose="05000000000000000000" pitchFamily="2" charset="2"/>
              <a:buChar char="Ø"/>
            </a:pPr>
            <a:r>
              <a:rPr lang="ja-JP" altLang="en-US" dirty="0"/>
              <a:t>オンライン授業自体は評価されているが、課題の負荷に注意</a:t>
            </a:r>
            <a:endParaRPr lang="en-US" altLang="ja-JP" dirty="0"/>
          </a:p>
          <a:p>
            <a:pPr>
              <a:buClr>
                <a:srgbClr val="FF0000"/>
              </a:buClr>
              <a:buSzPct val="140000"/>
              <a:buFont typeface="Wingdings" panose="05000000000000000000" pitchFamily="2" charset="2"/>
              <a:buChar char="Ø"/>
            </a:pPr>
            <a:r>
              <a:rPr lang="ja-JP" altLang="en-US" dirty="0"/>
              <a:t>登校できない（友達と会えない）苦しみは大きい</a:t>
            </a:r>
            <a:endParaRPr lang="en-US" altLang="ja-JP" dirty="0"/>
          </a:p>
          <a:p>
            <a:pPr>
              <a:buClr>
                <a:srgbClr val="FF0000"/>
              </a:buClr>
              <a:buSzPct val="140000"/>
              <a:buFont typeface="Wingdings" panose="05000000000000000000" pitchFamily="2" charset="2"/>
              <a:buChar char="Ø"/>
            </a:pPr>
            <a:r>
              <a:rPr lang="ja-JP" altLang="en-US" dirty="0"/>
              <a:t>　　・冬学期（後期）に向けて「対面とオンラインの混合」が必要。</a:t>
            </a:r>
            <a:endParaRPr lang="en-US" altLang="ja-JP" dirty="0"/>
          </a:p>
          <a:p>
            <a:pPr marL="0" indent="0">
              <a:buClr>
                <a:srgbClr val="FF0000"/>
              </a:buClr>
              <a:buSzPct val="140000"/>
              <a:buNone/>
            </a:pPr>
            <a:r>
              <a:rPr lang="ja-JP" altLang="en-US" dirty="0"/>
              <a:t>　　　　　　　</a:t>
            </a:r>
            <a:endParaRPr lang="ja-JP" altLang="en-US" dirty="0">
              <a:solidFill>
                <a:srgbClr val="0070C0"/>
              </a:solidFill>
            </a:endParaRPr>
          </a:p>
        </p:txBody>
      </p:sp>
      <p:pic>
        <p:nvPicPr>
          <p:cNvPr id="6" name="図 5" descr="グラフィカル ユーザー インターフェイス, Web サイト&#10;&#10;自動的に生成された説明">
            <a:extLst>
              <a:ext uri="{FF2B5EF4-FFF2-40B4-BE49-F238E27FC236}">
                <a16:creationId xmlns:a16="http://schemas.microsoft.com/office/drawing/2014/main" id="{1B91A3B0-D527-4E65-8EE9-8BAAB327F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209" y="1497092"/>
            <a:ext cx="6060091" cy="3863816"/>
          </a:xfrm>
          <a:prstGeom prst="rect">
            <a:avLst/>
          </a:prstGeom>
        </p:spPr>
      </p:pic>
      <p:sp>
        <p:nvSpPr>
          <p:cNvPr id="7" name="正方形/長方形 6">
            <a:extLst>
              <a:ext uri="{FF2B5EF4-FFF2-40B4-BE49-F238E27FC236}">
                <a16:creationId xmlns:a16="http://schemas.microsoft.com/office/drawing/2014/main" id="{811F5D13-C34C-4E54-B1BC-980F087BB2DD}"/>
              </a:ext>
            </a:extLst>
          </p:cNvPr>
          <p:cNvSpPr/>
          <p:nvPr/>
        </p:nvSpPr>
        <p:spPr>
          <a:xfrm>
            <a:off x="6581615" y="5406717"/>
            <a:ext cx="3204339" cy="369332"/>
          </a:xfrm>
          <a:prstGeom prst="rect">
            <a:avLst/>
          </a:prstGeom>
          <a:solidFill>
            <a:schemeClr val="bg1"/>
          </a:solidFill>
          <a:ln>
            <a:solidFill>
              <a:schemeClr val="accent1"/>
            </a:solidFill>
          </a:ln>
        </p:spPr>
        <p:txBody>
          <a:bodyPr wrap="none">
            <a:spAutoFit/>
          </a:bodyPr>
          <a:lstStyle/>
          <a:p>
            <a:r>
              <a:rPr lang="ja-JP" altLang="en-US" dirty="0"/>
              <a:t>https://www.lib.u-tokyo.ac.jp/ja</a:t>
            </a:r>
          </a:p>
        </p:txBody>
      </p:sp>
      <p:sp>
        <p:nvSpPr>
          <p:cNvPr id="8" name="テキスト ボックス 7">
            <a:extLst>
              <a:ext uri="{FF2B5EF4-FFF2-40B4-BE49-F238E27FC236}">
                <a16:creationId xmlns:a16="http://schemas.microsoft.com/office/drawing/2014/main" id="{CDC374CB-7FE4-4080-8901-1CD71606360A}"/>
              </a:ext>
            </a:extLst>
          </p:cNvPr>
          <p:cNvSpPr txBox="1"/>
          <p:nvPr/>
        </p:nvSpPr>
        <p:spPr>
          <a:xfrm>
            <a:off x="6212280" y="1114070"/>
            <a:ext cx="4461478" cy="369332"/>
          </a:xfrm>
          <a:prstGeom prst="rect">
            <a:avLst/>
          </a:prstGeom>
          <a:noFill/>
        </p:spPr>
        <p:txBody>
          <a:bodyPr wrap="none" rtlCol="0">
            <a:spAutoFit/>
          </a:bodyPr>
          <a:lstStyle/>
          <a:p>
            <a:r>
              <a:rPr kumimoji="1" lang="en-US" altLang="ja-JP" dirty="0"/>
              <a:t>2020</a:t>
            </a:r>
            <a:r>
              <a:rPr kumimoji="1" lang="ja-JP" altLang="en-US" dirty="0"/>
              <a:t>年</a:t>
            </a:r>
            <a:r>
              <a:rPr kumimoji="1" lang="en-US" altLang="ja-JP" dirty="0"/>
              <a:t>11</a:t>
            </a:r>
            <a:r>
              <a:rPr kumimoji="1" lang="ja-JP" altLang="en-US" dirty="0"/>
              <a:t>月</a:t>
            </a:r>
            <a:r>
              <a:rPr kumimoji="1" lang="en-US" altLang="ja-JP" dirty="0"/>
              <a:t>10</a:t>
            </a:r>
            <a:r>
              <a:rPr lang="ja-JP" altLang="en-US" dirty="0"/>
              <a:t>日　東京大学附属図書館</a:t>
            </a:r>
            <a:r>
              <a:rPr lang="en-US" altLang="ja-JP" dirty="0"/>
              <a:t>HP</a:t>
            </a:r>
            <a:r>
              <a:rPr lang="ja-JP" altLang="en-US" dirty="0"/>
              <a:t>　</a:t>
            </a:r>
            <a:endParaRPr kumimoji="1" lang="ja-JP" altLang="en-US" dirty="0"/>
          </a:p>
        </p:txBody>
      </p:sp>
    </p:spTree>
    <p:extLst>
      <p:ext uri="{BB962C8B-B14F-4D97-AF65-F5344CB8AC3E}">
        <p14:creationId xmlns:p14="http://schemas.microsoft.com/office/powerpoint/2010/main" val="3769797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35255"/>
          </a:xfrm>
        </p:spPr>
        <p:txBody>
          <a:bodyPr>
            <a:normAutofit/>
          </a:bodyPr>
          <a:lstStyle/>
          <a:p>
            <a:r>
              <a:rPr lang="ja-JP" altLang="en-US" sz="4000" dirty="0"/>
              <a:t>２．コロナウイルス感染症と大学図書館</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19</a:t>
            </a:fld>
            <a:endParaRPr kumimoji="1" lang="ja-JP" altLang="en-US" dirty="0"/>
          </a:p>
        </p:txBody>
      </p:sp>
      <p:sp>
        <p:nvSpPr>
          <p:cNvPr id="5" name="コンテンツ プレースホルダー 2">
            <a:extLst>
              <a:ext uri="{FF2B5EF4-FFF2-40B4-BE49-F238E27FC236}">
                <a16:creationId xmlns:a16="http://schemas.microsoft.com/office/drawing/2014/main" id="{51A45782-15F5-4A81-8A78-A1B74D04FD5E}"/>
              </a:ext>
            </a:extLst>
          </p:cNvPr>
          <p:cNvSpPr txBox="1">
            <a:spLocks/>
          </p:cNvSpPr>
          <p:nvPr/>
        </p:nvSpPr>
        <p:spPr>
          <a:xfrm>
            <a:off x="838201" y="1100380"/>
            <a:ext cx="3927285" cy="511306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3200" dirty="0"/>
              <a:t>日本でのオンライン授業と大学図書館</a:t>
            </a:r>
            <a:endParaRPr lang="en-US" altLang="ja-JP" sz="3200" dirty="0"/>
          </a:p>
          <a:p>
            <a:pPr>
              <a:buClr>
                <a:srgbClr val="FF0000"/>
              </a:buClr>
              <a:buSzPct val="140000"/>
              <a:buFont typeface="Wingdings" panose="05000000000000000000" pitchFamily="2" charset="2"/>
              <a:buChar char="Ø"/>
            </a:pPr>
            <a:r>
              <a:rPr lang="ja-JP" altLang="en-US" sz="2400" dirty="0"/>
              <a:t>⼤学等における後期等の授業の実施⽅針等に関する調査</a:t>
            </a:r>
          </a:p>
          <a:p>
            <a:pPr>
              <a:buClr>
                <a:srgbClr val="FF0000"/>
              </a:buClr>
              <a:buSzPct val="140000"/>
              <a:buFont typeface="Wingdings" panose="05000000000000000000" pitchFamily="2" charset="2"/>
              <a:buChar char="Ø"/>
            </a:pPr>
            <a:r>
              <a:rPr lang="ja-JP" altLang="en-US" sz="2400" dirty="0"/>
              <a:t>（令和２年９⽉１５⽇公表）</a:t>
            </a:r>
            <a:endParaRPr lang="en-US" altLang="ja-JP" sz="2400" dirty="0"/>
          </a:p>
          <a:p>
            <a:pPr>
              <a:buClr>
                <a:srgbClr val="FF0000"/>
              </a:buClr>
              <a:buSzPct val="140000"/>
              <a:buFont typeface="Wingdings" panose="05000000000000000000" pitchFamily="2" charset="2"/>
              <a:buChar char="Ø"/>
            </a:pPr>
            <a:r>
              <a:rPr lang="zh-CN" altLang="en-US" sz="2400" dirty="0"/>
              <a:t>⽂部科学省⾼等教育局 企画官</a:t>
            </a:r>
            <a:r>
              <a:rPr lang="ja-JP" altLang="en-US" sz="2400" dirty="0"/>
              <a:t>　</a:t>
            </a:r>
            <a:r>
              <a:rPr lang="zh-CN" altLang="en-US" sz="2400" dirty="0"/>
              <a:t>服部 正</a:t>
            </a:r>
            <a:endParaRPr lang="en-US" altLang="zh-CN" sz="2400" dirty="0"/>
          </a:p>
          <a:p>
            <a:pPr>
              <a:buClr>
                <a:srgbClr val="FF0000"/>
              </a:buClr>
              <a:buSzPct val="140000"/>
              <a:buFont typeface="Wingdings" panose="05000000000000000000" pitchFamily="2" charset="2"/>
              <a:buChar char="Ø"/>
            </a:pPr>
            <a:r>
              <a:rPr lang="en-US" altLang="ja-JP" sz="2400" dirty="0"/>
              <a:t>https://</a:t>
            </a:r>
            <a:r>
              <a:rPr lang="en-US" altLang="ja-JP" sz="2400" dirty="0" err="1"/>
              <a:t>www.nii.ac.jp</a:t>
            </a:r>
            <a:r>
              <a:rPr lang="en-US" altLang="ja-JP" sz="2400" dirty="0"/>
              <a:t>/event/upload/20200925-</a:t>
            </a:r>
            <a:r>
              <a:rPr lang="en-US" altLang="ja-JP" sz="2400" dirty="0" err="1"/>
              <a:t>05_Mext.pdf</a:t>
            </a:r>
            <a:endParaRPr lang="en-US" altLang="ja-JP" sz="2400" dirty="0"/>
          </a:p>
          <a:p>
            <a:pPr>
              <a:buClr>
                <a:srgbClr val="FF0000"/>
              </a:buClr>
              <a:buSzPct val="140000"/>
              <a:buFont typeface="Wingdings" panose="05000000000000000000" pitchFamily="2" charset="2"/>
              <a:buChar char="Ø"/>
            </a:pPr>
            <a:r>
              <a:rPr lang="ja-JP" altLang="en-US" dirty="0">
                <a:solidFill>
                  <a:srgbClr val="0070C0"/>
                </a:solidFill>
              </a:rPr>
              <a:t>図書館等の学内施設の学⽣による利⽤の機会を確保する</a:t>
            </a:r>
          </a:p>
        </p:txBody>
      </p:sp>
      <p:pic>
        <p:nvPicPr>
          <p:cNvPr id="6" name="図 5" descr="グラフ, 円グラフ&#10;&#10;自動的に生成された説明">
            <a:extLst>
              <a:ext uri="{FF2B5EF4-FFF2-40B4-BE49-F238E27FC236}">
                <a16:creationId xmlns:a16="http://schemas.microsoft.com/office/drawing/2014/main" id="{A09B7B91-4367-44C2-88E3-17ACDB7C9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486" y="994676"/>
            <a:ext cx="7248525" cy="5324475"/>
          </a:xfrm>
          <a:prstGeom prst="rect">
            <a:avLst/>
          </a:prstGeom>
        </p:spPr>
      </p:pic>
    </p:spTree>
    <p:extLst>
      <p:ext uri="{BB962C8B-B14F-4D97-AF65-F5344CB8AC3E}">
        <p14:creationId xmlns:p14="http://schemas.microsoft.com/office/powerpoint/2010/main" val="375846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3762" y="496851"/>
            <a:ext cx="11064476" cy="1026104"/>
          </a:xfrm>
        </p:spPr>
        <p:txBody>
          <a:bodyPr>
            <a:normAutofit/>
          </a:bodyPr>
          <a:lstStyle/>
          <a:p>
            <a:r>
              <a:rPr lang="ja-JP" altLang="en-US" dirty="0"/>
              <a:t>概要</a:t>
            </a:r>
            <a:endParaRPr kumimoji="1" lang="ja-JP" altLang="en-US" dirty="0"/>
          </a:p>
        </p:txBody>
      </p:sp>
      <p:sp>
        <p:nvSpPr>
          <p:cNvPr id="4" name="スライド番号プレースホルダー 3"/>
          <p:cNvSpPr>
            <a:spLocks noGrp="1"/>
          </p:cNvSpPr>
          <p:nvPr>
            <p:ph type="sldNum" sz="quarter" idx="12"/>
          </p:nvPr>
        </p:nvSpPr>
        <p:spPr>
          <a:xfrm>
            <a:off x="8742603" y="6492875"/>
            <a:ext cx="2743200" cy="365125"/>
          </a:xfrm>
        </p:spPr>
        <p:txBody>
          <a:bodyPr/>
          <a:lstStyle/>
          <a:p>
            <a:fld id="{68C83FC3-F984-477D-B632-E79C50B9098C}" type="slidenum">
              <a:rPr kumimoji="1" lang="ja-JP" altLang="en-US" smtClean="0"/>
              <a:t>2</a:t>
            </a:fld>
            <a:endParaRPr kumimoji="1" lang="ja-JP" altLang="en-US"/>
          </a:p>
        </p:txBody>
      </p:sp>
      <p:sp>
        <p:nvSpPr>
          <p:cNvPr id="6" name="コンテンツ プレースホルダー 2"/>
          <p:cNvSpPr>
            <a:spLocks noGrp="1"/>
          </p:cNvSpPr>
          <p:nvPr>
            <p:ph idx="1"/>
          </p:nvPr>
        </p:nvSpPr>
        <p:spPr>
          <a:xfrm>
            <a:off x="563762" y="1653483"/>
            <a:ext cx="11064476" cy="4707666"/>
          </a:xfrm>
        </p:spPr>
        <p:txBody>
          <a:bodyPr>
            <a:noAutofit/>
          </a:bodyPr>
          <a:lstStyle/>
          <a:p>
            <a:pPr marL="742950" indent="-742950">
              <a:buClr>
                <a:srgbClr val="FF0000"/>
              </a:buClr>
              <a:buSzPct val="140000"/>
              <a:buFont typeface="+mj-lt"/>
              <a:buAutoNum type="arabicPeriod"/>
            </a:pPr>
            <a:r>
              <a:rPr lang="ja-JP" altLang="en-US" sz="4000" dirty="0"/>
              <a:t>コロナウイルス感染症の今</a:t>
            </a:r>
            <a:endParaRPr lang="en-US" altLang="ja-JP" sz="4000" dirty="0"/>
          </a:p>
          <a:p>
            <a:pPr marL="742950" indent="-742950">
              <a:buClr>
                <a:srgbClr val="FF0000"/>
              </a:buClr>
              <a:buSzPct val="140000"/>
              <a:buFont typeface="+mj-lt"/>
              <a:buAutoNum type="arabicPeriod"/>
            </a:pPr>
            <a:r>
              <a:rPr lang="ja-JP" altLang="en-US" sz="4000" dirty="0"/>
              <a:t>コロナウイルス感染症と大学図書館</a:t>
            </a:r>
            <a:endParaRPr lang="en-US" altLang="ja-JP" sz="4000" dirty="0"/>
          </a:p>
          <a:p>
            <a:pPr marL="742950" indent="-742950">
              <a:buClr>
                <a:srgbClr val="FF0000"/>
              </a:buClr>
              <a:buSzPct val="140000"/>
              <a:buFont typeface="+mj-lt"/>
              <a:buAutoNum type="arabicPeriod"/>
            </a:pPr>
            <a:r>
              <a:rPr lang="ja-JP" altLang="en-US" sz="4000" dirty="0"/>
              <a:t>大学図書館とリモートサービス</a:t>
            </a:r>
            <a:endParaRPr lang="en-US" altLang="ja-JP" sz="4000" dirty="0"/>
          </a:p>
          <a:p>
            <a:pPr marL="742950" indent="-742950">
              <a:buClr>
                <a:srgbClr val="FF0000"/>
              </a:buClr>
              <a:buSzPct val="140000"/>
              <a:buFont typeface="+mj-lt"/>
              <a:buAutoNum type="arabicPeriod"/>
            </a:pPr>
            <a:r>
              <a:rPr lang="ja-JP" altLang="en-US" sz="4000" dirty="0"/>
              <a:t>海外の大学図書館でのリモートサービスの試み</a:t>
            </a:r>
            <a:endParaRPr lang="en-US" altLang="ja-JP" sz="4000" dirty="0"/>
          </a:p>
          <a:p>
            <a:pPr marL="742950" indent="-742950">
              <a:buClr>
                <a:srgbClr val="FF0000"/>
              </a:buClr>
              <a:buSzPct val="140000"/>
              <a:buFont typeface="+mj-lt"/>
              <a:buAutoNum type="arabicPeriod"/>
            </a:pPr>
            <a:r>
              <a:rPr lang="ja-JP" altLang="en-US" sz="4000" dirty="0"/>
              <a:t>国内の大学図書館でのリモートサービスの試み</a:t>
            </a:r>
          </a:p>
          <a:p>
            <a:pPr marL="742950" indent="-742950">
              <a:buClr>
                <a:srgbClr val="FF0000"/>
              </a:buClr>
              <a:buSzPct val="140000"/>
              <a:buFont typeface="+mj-lt"/>
              <a:buAutoNum type="arabicPeriod"/>
            </a:pPr>
            <a:r>
              <a:rPr lang="ja-JP" altLang="en-US" sz="4000" dirty="0"/>
              <a:t>大学図書館リモートサービスの今後の可能性</a:t>
            </a:r>
            <a:endParaRPr lang="en-US" altLang="ja-JP" sz="3200" dirty="0"/>
          </a:p>
        </p:txBody>
      </p:sp>
    </p:spTree>
    <p:extLst>
      <p:ext uri="{BB962C8B-B14F-4D97-AF65-F5344CB8AC3E}">
        <p14:creationId xmlns:p14="http://schemas.microsoft.com/office/powerpoint/2010/main" val="3809847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35255"/>
          </a:xfrm>
        </p:spPr>
        <p:txBody>
          <a:bodyPr>
            <a:normAutofit/>
          </a:bodyPr>
          <a:lstStyle/>
          <a:p>
            <a:r>
              <a:rPr lang="ja-JP" altLang="en-US" sz="4000" dirty="0"/>
              <a:t>２．コロナウイルス感染症と大学図書館</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20</a:t>
            </a:fld>
            <a:endParaRPr kumimoji="1" lang="ja-JP" altLang="en-US" dirty="0"/>
          </a:p>
        </p:txBody>
      </p:sp>
      <p:sp>
        <p:nvSpPr>
          <p:cNvPr id="5" name="コンテンツ プレースホルダー 2">
            <a:extLst>
              <a:ext uri="{FF2B5EF4-FFF2-40B4-BE49-F238E27FC236}">
                <a16:creationId xmlns:a16="http://schemas.microsoft.com/office/drawing/2014/main" id="{51A45782-15F5-4A81-8A78-A1B74D04FD5E}"/>
              </a:ext>
            </a:extLst>
          </p:cNvPr>
          <p:cNvSpPr txBox="1">
            <a:spLocks/>
          </p:cNvSpPr>
          <p:nvPr/>
        </p:nvSpPr>
        <p:spPr>
          <a:xfrm>
            <a:off x="838202" y="1100380"/>
            <a:ext cx="4493215" cy="494395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3200" dirty="0"/>
              <a:t>日本でのオンライン授業と大学図書館</a:t>
            </a:r>
            <a:endParaRPr lang="en-US" altLang="ja-JP" sz="3200" dirty="0"/>
          </a:p>
          <a:p>
            <a:pPr marL="0" indent="0">
              <a:buClr>
                <a:srgbClr val="FF0000"/>
              </a:buClr>
              <a:buSzPct val="140000"/>
              <a:buNone/>
            </a:pPr>
            <a:r>
              <a:rPr lang="ja-JP" altLang="en-US" sz="2400" dirty="0"/>
              <a:t>コロナウイルス感染対応に⾒る⼤学図書館の課題と今後　</a:t>
            </a:r>
            <a:r>
              <a:rPr lang="en-US" altLang="ja-JP" sz="2400" dirty="0"/>
              <a:t>5</a:t>
            </a:r>
            <a:r>
              <a:rPr lang="ja-JP" altLang="en-US" sz="2400" dirty="0"/>
              <a:t>月</a:t>
            </a:r>
            <a:r>
              <a:rPr lang="en-US" altLang="ja-JP" sz="2400" dirty="0"/>
              <a:t>8</a:t>
            </a:r>
            <a:r>
              <a:rPr lang="ja-JP" altLang="en-US" sz="2400" dirty="0"/>
              <a:t>日</a:t>
            </a:r>
            <a:endParaRPr lang="en-US" altLang="ja-JP" sz="2400" dirty="0"/>
          </a:p>
          <a:p>
            <a:pPr marL="0" indent="0">
              <a:buClr>
                <a:srgbClr val="FF0000"/>
              </a:buClr>
              <a:buSzPct val="140000"/>
              <a:buNone/>
            </a:pPr>
            <a:r>
              <a:rPr lang="zh-TW" altLang="en-US" sz="2400" dirty="0"/>
              <a:t>京都⼤学図書館機構⻑引原隆⼠</a:t>
            </a:r>
            <a:endParaRPr lang="en-US" altLang="zh-TW" sz="2400" dirty="0"/>
          </a:p>
          <a:p>
            <a:pPr>
              <a:buClr>
                <a:srgbClr val="FF0000"/>
              </a:buClr>
              <a:buSzPct val="140000"/>
              <a:buFont typeface="Wingdings" panose="05000000000000000000" pitchFamily="2" charset="2"/>
              <a:buChar char="Ø"/>
            </a:pPr>
            <a:r>
              <a:rPr lang="ja-JP" altLang="en-US" sz="2400" dirty="0"/>
              <a:t>感染症対応での対応の難しさ</a:t>
            </a:r>
          </a:p>
          <a:p>
            <a:pPr>
              <a:buClr>
                <a:srgbClr val="FF0000"/>
              </a:buClr>
              <a:buSzPct val="140000"/>
              <a:buFont typeface="Wingdings" panose="05000000000000000000" pitchFamily="2" charset="2"/>
              <a:buChar char="Ø"/>
            </a:pPr>
            <a:r>
              <a:rPr lang="ja-JP" altLang="en-US" sz="2400" dirty="0"/>
              <a:t>場の提供の必要性　　サービス　　→ 中⽌　　場所　→ 閉鎖</a:t>
            </a:r>
          </a:p>
          <a:p>
            <a:pPr>
              <a:buClr>
                <a:srgbClr val="FF0000"/>
              </a:buClr>
              <a:buSzPct val="140000"/>
              <a:buFont typeface="Wingdings" panose="05000000000000000000" pitchFamily="2" charset="2"/>
              <a:buChar char="Ø"/>
            </a:pPr>
            <a:r>
              <a:rPr lang="ja-JP" altLang="en-US" sz="2400" dirty="0"/>
              <a:t>本来的に図書館が維持を求められ，そこに⼈を割いてきた業務</a:t>
            </a:r>
            <a:endParaRPr lang="en-US" altLang="ja-JP" sz="2400" dirty="0"/>
          </a:p>
          <a:p>
            <a:pPr>
              <a:buClr>
                <a:srgbClr val="FF0000"/>
              </a:buClr>
              <a:buSzPct val="140000"/>
              <a:buFont typeface="Wingdings" panose="05000000000000000000" pitchFamily="2" charset="2"/>
              <a:buChar char="Ø"/>
            </a:pPr>
            <a:r>
              <a:rPr lang="ja-JP" altLang="en-US" sz="2400" dirty="0"/>
              <a:t>今後は　ロングテイルの対応へ移⾏　→　必然としてのデジタルトランスフォーム</a:t>
            </a:r>
            <a:endParaRPr lang="zh-TW" altLang="en-US" sz="2400" dirty="0"/>
          </a:p>
        </p:txBody>
      </p:sp>
      <p:pic>
        <p:nvPicPr>
          <p:cNvPr id="7" name="図 6" descr="グラフィカル ユーザー インターフェイス, アプリケーション, Teams&#10;&#10;自動的に生成された説明">
            <a:extLst>
              <a:ext uri="{FF2B5EF4-FFF2-40B4-BE49-F238E27FC236}">
                <a16:creationId xmlns:a16="http://schemas.microsoft.com/office/drawing/2014/main" id="{E0692BC0-9AD4-4BFF-BE64-13E10E245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8203" y="1881187"/>
            <a:ext cx="6344793" cy="3095625"/>
          </a:xfrm>
          <a:prstGeom prst="rect">
            <a:avLst/>
          </a:prstGeom>
        </p:spPr>
      </p:pic>
      <p:sp>
        <p:nvSpPr>
          <p:cNvPr id="8" name="正方形/長方形 7">
            <a:extLst>
              <a:ext uri="{FF2B5EF4-FFF2-40B4-BE49-F238E27FC236}">
                <a16:creationId xmlns:a16="http://schemas.microsoft.com/office/drawing/2014/main" id="{8C7ABB68-18B6-4B57-B4F3-D00551101A44}"/>
              </a:ext>
            </a:extLst>
          </p:cNvPr>
          <p:cNvSpPr/>
          <p:nvPr/>
        </p:nvSpPr>
        <p:spPr>
          <a:xfrm>
            <a:off x="7424379" y="5135737"/>
            <a:ext cx="3262303" cy="369332"/>
          </a:xfrm>
          <a:prstGeom prst="rect">
            <a:avLst/>
          </a:prstGeom>
          <a:solidFill>
            <a:schemeClr val="bg1"/>
          </a:solidFill>
          <a:ln>
            <a:solidFill>
              <a:schemeClr val="accent1"/>
            </a:solidFill>
          </a:ln>
        </p:spPr>
        <p:txBody>
          <a:bodyPr wrap="none">
            <a:spAutoFit/>
          </a:bodyPr>
          <a:lstStyle/>
          <a:p>
            <a:r>
              <a:rPr lang="en-US" altLang="ja-JP" dirty="0"/>
              <a:t>https://</a:t>
            </a:r>
            <a:r>
              <a:rPr lang="en-US" altLang="ja-JP" dirty="0" err="1"/>
              <a:t>www.kulib.kyoto-u.ac.jp</a:t>
            </a:r>
            <a:r>
              <a:rPr lang="en-US" altLang="ja-JP" dirty="0"/>
              <a:t>/</a:t>
            </a:r>
            <a:endParaRPr lang="ja-JP" altLang="en-US" dirty="0"/>
          </a:p>
        </p:txBody>
      </p:sp>
      <p:sp>
        <p:nvSpPr>
          <p:cNvPr id="9" name="テキスト ボックス 8">
            <a:extLst>
              <a:ext uri="{FF2B5EF4-FFF2-40B4-BE49-F238E27FC236}">
                <a16:creationId xmlns:a16="http://schemas.microsoft.com/office/drawing/2014/main" id="{CF09B415-D832-4ED0-AD64-84F27150BC11}"/>
              </a:ext>
            </a:extLst>
          </p:cNvPr>
          <p:cNvSpPr txBox="1"/>
          <p:nvPr/>
        </p:nvSpPr>
        <p:spPr>
          <a:xfrm>
            <a:off x="5911285" y="1352931"/>
            <a:ext cx="4307589" cy="369332"/>
          </a:xfrm>
          <a:prstGeom prst="rect">
            <a:avLst/>
          </a:prstGeom>
          <a:noFill/>
        </p:spPr>
        <p:txBody>
          <a:bodyPr wrap="none" rtlCol="0">
            <a:spAutoFit/>
          </a:bodyPr>
          <a:lstStyle/>
          <a:p>
            <a:r>
              <a:rPr kumimoji="1" lang="en-US" altLang="ja-JP" dirty="0"/>
              <a:t>2020</a:t>
            </a:r>
            <a:r>
              <a:rPr kumimoji="1" lang="ja-JP" altLang="en-US" dirty="0"/>
              <a:t>年</a:t>
            </a:r>
            <a:r>
              <a:rPr kumimoji="1" lang="en-US" altLang="ja-JP" dirty="0"/>
              <a:t>11</a:t>
            </a:r>
            <a:r>
              <a:rPr kumimoji="1" lang="ja-JP" altLang="en-US" dirty="0"/>
              <a:t>月</a:t>
            </a:r>
            <a:r>
              <a:rPr kumimoji="1" lang="en-US" altLang="ja-JP" dirty="0"/>
              <a:t>10</a:t>
            </a:r>
            <a:r>
              <a:rPr kumimoji="1" lang="ja-JP" altLang="en-US" dirty="0"/>
              <a:t>日　京都大学図書館機構</a:t>
            </a:r>
            <a:r>
              <a:rPr kumimoji="1" lang="en-US" altLang="ja-JP" dirty="0"/>
              <a:t>HP</a:t>
            </a:r>
            <a:endParaRPr kumimoji="1" lang="ja-JP" altLang="en-US" dirty="0"/>
          </a:p>
        </p:txBody>
      </p:sp>
      <p:sp>
        <p:nvSpPr>
          <p:cNvPr id="3" name="正方形/長方形 2">
            <a:extLst>
              <a:ext uri="{FF2B5EF4-FFF2-40B4-BE49-F238E27FC236}">
                <a16:creationId xmlns:a16="http://schemas.microsoft.com/office/drawing/2014/main" id="{1AF365A9-8FB4-40F9-B314-73FF89D12326}"/>
              </a:ext>
            </a:extLst>
          </p:cNvPr>
          <p:cNvSpPr/>
          <p:nvPr/>
        </p:nvSpPr>
        <p:spPr>
          <a:xfrm>
            <a:off x="857275" y="5675007"/>
            <a:ext cx="6003310" cy="369332"/>
          </a:xfrm>
          <a:prstGeom prst="rect">
            <a:avLst/>
          </a:prstGeom>
          <a:solidFill>
            <a:schemeClr val="bg1"/>
          </a:solidFill>
          <a:ln>
            <a:solidFill>
              <a:schemeClr val="accent1"/>
            </a:solidFill>
          </a:ln>
        </p:spPr>
        <p:txBody>
          <a:bodyPr wrap="none">
            <a:spAutoFit/>
          </a:bodyPr>
          <a:lstStyle/>
          <a:p>
            <a:r>
              <a:rPr lang="en-US" altLang="ja-JP" dirty="0"/>
              <a:t>https://</a:t>
            </a:r>
            <a:r>
              <a:rPr lang="en-US" altLang="ja-JP" dirty="0" err="1"/>
              <a:t>www.nii.ac.jp</a:t>
            </a:r>
            <a:r>
              <a:rPr lang="en-US" altLang="ja-JP" dirty="0"/>
              <a:t>/event/upload/20200508-</a:t>
            </a:r>
            <a:r>
              <a:rPr lang="en-US" altLang="ja-JP" dirty="0" err="1"/>
              <a:t>9_Hikihara.pdf</a:t>
            </a:r>
            <a:endParaRPr lang="en-US" altLang="ja-JP" dirty="0"/>
          </a:p>
        </p:txBody>
      </p:sp>
    </p:spTree>
    <p:extLst>
      <p:ext uri="{BB962C8B-B14F-4D97-AF65-F5344CB8AC3E}">
        <p14:creationId xmlns:p14="http://schemas.microsoft.com/office/powerpoint/2010/main" val="224767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35255"/>
          </a:xfrm>
        </p:spPr>
        <p:txBody>
          <a:bodyPr>
            <a:normAutofit/>
          </a:bodyPr>
          <a:lstStyle/>
          <a:p>
            <a:r>
              <a:rPr lang="ja-JP" altLang="en-US" sz="4000" dirty="0"/>
              <a:t>２．コロナウイルス感染症と大学図書館</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21</a:t>
            </a:fld>
            <a:endParaRPr kumimoji="1" lang="ja-JP" altLang="en-US" dirty="0"/>
          </a:p>
        </p:txBody>
      </p:sp>
      <p:sp>
        <p:nvSpPr>
          <p:cNvPr id="5" name="コンテンツ プレースホルダー 2">
            <a:extLst>
              <a:ext uri="{FF2B5EF4-FFF2-40B4-BE49-F238E27FC236}">
                <a16:creationId xmlns:a16="http://schemas.microsoft.com/office/drawing/2014/main" id="{51A45782-15F5-4A81-8A78-A1B74D04FD5E}"/>
              </a:ext>
            </a:extLst>
          </p:cNvPr>
          <p:cNvSpPr txBox="1">
            <a:spLocks/>
          </p:cNvSpPr>
          <p:nvPr/>
        </p:nvSpPr>
        <p:spPr>
          <a:xfrm>
            <a:off x="838201" y="1100380"/>
            <a:ext cx="5764077" cy="511306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3200" dirty="0"/>
              <a:t>海外の大学図書館の状況</a:t>
            </a:r>
            <a:endParaRPr lang="en-US" altLang="ja-JP" sz="3200" dirty="0"/>
          </a:p>
          <a:p>
            <a:pPr>
              <a:buClr>
                <a:srgbClr val="FF0000"/>
              </a:buClr>
              <a:buSzPct val="140000"/>
              <a:buFont typeface="Wingdings" panose="05000000000000000000" pitchFamily="2" charset="2"/>
              <a:buChar char="Ø"/>
            </a:pPr>
            <a:r>
              <a:rPr lang="ja-JP" altLang="en-US" dirty="0"/>
              <a:t>国際図書館連盟の「新型コロナウイルス感染症と世界の図書館界」のコーナー</a:t>
            </a:r>
            <a:endParaRPr lang="en-US" altLang="ja-JP" dirty="0"/>
          </a:p>
          <a:p>
            <a:pPr marL="0" indent="0">
              <a:buClr>
                <a:srgbClr val="FF0000"/>
              </a:buClr>
              <a:buSzPct val="140000"/>
              <a:buNone/>
            </a:pPr>
            <a:r>
              <a:rPr lang="ja-JP" altLang="en-US" dirty="0"/>
              <a:t>　　・各国の大学図書館のリモートサービス</a:t>
            </a:r>
            <a:endParaRPr lang="en-US" altLang="ja-JP" dirty="0"/>
          </a:p>
          <a:p>
            <a:pPr marL="0" indent="0">
              <a:buClr>
                <a:srgbClr val="FF0000"/>
              </a:buClr>
              <a:buSzPct val="140000"/>
              <a:buNone/>
            </a:pPr>
            <a:r>
              <a:rPr lang="ja-JP" altLang="en-US" dirty="0"/>
              <a:t>　　　の情報が集約。</a:t>
            </a:r>
            <a:endParaRPr lang="en-US" altLang="ja-JP" dirty="0"/>
          </a:p>
          <a:p>
            <a:pPr marL="0" indent="0">
              <a:buClr>
                <a:srgbClr val="FF0000"/>
              </a:buClr>
              <a:buSzPct val="140000"/>
              <a:buNone/>
            </a:pPr>
            <a:r>
              <a:rPr lang="ja-JP" altLang="en-US" dirty="0"/>
              <a:t>　　・特に、発展途上国の大学図書館の</a:t>
            </a:r>
            <a:endParaRPr lang="en-US" altLang="ja-JP" dirty="0"/>
          </a:p>
          <a:p>
            <a:pPr marL="0" indent="0">
              <a:buClr>
                <a:srgbClr val="FF0000"/>
              </a:buClr>
              <a:buSzPct val="140000"/>
              <a:buNone/>
            </a:pPr>
            <a:r>
              <a:rPr lang="ja-JP" altLang="en-US" dirty="0"/>
              <a:t>　　　取組みが多い。</a:t>
            </a:r>
            <a:endParaRPr lang="en-US" altLang="ja-JP" dirty="0"/>
          </a:p>
          <a:p>
            <a:pPr marL="0" indent="0">
              <a:buClr>
                <a:srgbClr val="FF0000"/>
              </a:buClr>
              <a:buSzPct val="140000"/>
              <a:buNone/>
            </a:pPr>
            <a:r>
              <a:rPr lang="ja-JP" altLang="en-US" dirty="0"/>
              <a:t>　　</a:t>
            </a:r>
            <a:r>
              <a:rPr lang="en-US" altLang="ja-JP" u="sng" dirty="0">
                <a:solidFill>
                  <a:srgbClr val="0070C0"/>
                </a:solidFill>
                <a:hlinkClick r:id="rId2"/>
              </a:rPr>
              <a:t>https://</a:t>
            </a:r>
            <a:r>
              <a:rPr lang="en-US" altLang="ja-JP" u="sng" dirty="0" err="1">
                <a:solidFill>
                  <a:srgbClr val="0070C0"/>
                </a:solidFill>
                <a:hlinkClick r:id="rId2"/>
              </a:rPr>
              <a:t>www.ifla.org</a:t>
            </a:r>
            <a:r>
              <a:rPr lang="en-US" altLang="ja-JP" u="sng" dirty="0">
                <a:solidFill>
                  <a:srgbClr val="0070C0"/>
                </a:solidFill>
                <a:hlinkClick r:id="rId2"/>
              </a:rPr>
              <a:t>/</a:t>
            </a:r>
            <a:r>
              <a:rPr lang="en-US" altLang="ja-JP" u="sng" dirty="0" err="1">
                <a:solidFill>
                  <a:srgbClr val="0070C0"/>
                </a:solidFill>
                <a:hlinkClick r:id="rId2"/>
              </a:rPr>
              <a:t>covid</a:t>
            </a:r>
            <a:r>
              <a:rPr lang="en-US" altLang="ja-JP" u="sng" dirty="0">
                <a:solidFill>
                  <a:srgbClr val="0070C0"/>
                </a:solidFill>
                <a:hlinkClick r:id="rId2"/>
              </a:rPr>
              <a:t>-19-and-libraries</a:t>
            </a:r>
            <a:endParaRPr lang="en-US" altLang="ja-JP" u="sng" dirty="0">
              <a:solidFill>
                <a:srgbClr val="0070C0"/>
              </a:solidFill>
            </a:endParaRPr>
          </a:p>
          <a:p>
            <a:pPr>
              <a:buClr>
                <a:srgbClr val="FF0000"/>
              </a:buClr>
              <a:buSzPct val="140000"/>
              <a:buFont typeface="Wingdings" panose="05000000000000000000" pitchFamily="2" charset="2"/>
              <a:buChar char="Ø"/>
            </a:pPr>
            <a:r>
              <a:rPr lang="ja-JP" altLang="en-US" dirty="0"/>
              <a:t>米国の大学図書館：大学・研究図書館協会</a:t>
            </a:r>
            <a:r>
              <a:rPr lang="en-US" altLang="ja-JP" dirty="0"/>
              <a:t>(</a:t>
            </a:r>
            <a:r>
              <a:rPr lang="en-US" altLang="ja-JP" dirty="0" err="1"/>
              <a:t>ACRL</a:t>
            </a:r>
            <a:r>
              <a:rPr lang="en-US" altLang="ja-JP" dirty="0"/>
              <a:t>)</a:t>
            </a:r>
            <a:r>
              <a:rPr lang="ja-JP" altLang="en-US" dirty="0"/>
              <a:t>（米国図書館協会の部門）</a:t>
            </a:r>
            <a:endParaRPr lang="en-US" altLang="ja-JP" dirty="0"/>
          </a:p>
          <a:p>
            <a:pPr marL="0" indent="0">
              <a:buClr>
                <a:srgbClr val="FF0000"/>
              </a:buClr>
              <a:buSzPct val="140000"/>
              <a:buNone/>
            </a:pPr>
            <a:r>
              <a:rPr lang="ja-JP" altLang="en-US" dirty="0"/>
              <a:t>　　・研究（大学）図書館のパンデミック関連情報</a:t>
            </a:r>
            <a:endParaRPr lang="en-US" altLang="ja-JP" dirty="0"/>
          </a:p>
          <a:p>
            <a:pPr marL="0" indent="0">
              <a:buClr>
                <a:srgbClr val="FF0000"/>
              </a:buClr>
              <a:buSzPct val="140000"/>
              <a:buNone/>
            </a:pPr>
            <a:r>
              <a:rPr lang="ja-JP" altLang="en-US" dirty="0"/>
              <a:t>　　　を集約。</a:t>
            </a:r>
            <a:endParaRPr lang="en-US" altLang="ja-JP" dirty="0"/>
          </a:p>
          <a:p>
            <a:pPr marL="0" indent="0">
              <a:buClr>
                <a:srgbClr val="FF0000"/>
              </a:buClr>
              <a:buSzPct val="140000"/>
              <a:buNone/>
            </a:pPr>
            <a:r>
              <a:rPr lang="ja-JP" altLang="en-US" dirty="0"/>
              <a:t>　　</a:t>
            </a:r>
            <a:r>
              <a:rPr lang="en-US" altLang="ja-JP" u="sng" dirty="0">
                <a:solidFill>
                  <a:srgbClr val="0070C0"/>
                </a:solidFill>
              </a:rPr>
              <a:t>https://</a:t>
            </a:r>
            <a:r>
              <a:rPr lang="en-US" altLang="ja-JP" u="sng" dirty="0" err="1">
                <a:solidFill>
                  <a:srgbClr val="0070C0"/>
                </a:solidFill>
              </a:rPr>
              <a:t>acrl.libguides.com</a:t>
            </a:r>
            <a:r>
              <a:rPr lang="en-US" altLang="ja-JP" u="sng" dirty="0">
                <a:solidFill>
                  <a:srgbClr val="0070C0"/>
                </a:solidFill>
              </a:rPr>
              <a:t>/pandemic</a:t>
            </a:r>
            <a:r>
              <a:rPr lang="ja-JP" altLang="en-US" dirty="0">
                <a:solidFill>
                  <a:srgbClr val="0070C0"/>
                </a:solidFill>
              </a:rPr>
              <a:t>　　　</a:t>
            </a:r>
          </a:p>
        </p:txBody>
      </p:sp>
      <p:pic>
        <p:nvPicPr>
          <p:cNvPr id="6" name="図 5" descr="グラフィカル ユーザー インターフェイス, Web サイト&#10;&#10;自動的に生成された説明">
            <a:extLst>
              <a:ext uri="{FF2B5EF4-FFF2-40B4-BE49-F238E27FC236}">
                <a16:creationId xmlns:a16="http://schemas.microsoft.com/office/drawing/2014/main" id="{A288DD44-FD91-4530-8756-CFB6731DF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2278" y="1927939"/>
            <a:ext cx="5380196" cy="3263741"/>
          </a:xfrm>
          <a:prstGeom prst="rect">
            <a:avLst/>
          </a:prstGeom>
        </p:spPr>
      </p:pic>
      <p:sp>
        <p:nvSpPr>
          <p:cNvPr id="7" name="テキスト ボックス 6">
            <a:extLst>
              <a:ext uri="{FF2B5EF4-FFF2-40B4-BE49-F238E27FC236}">
                <a16:creationId xmlns:a16="http://schemas.microsoft.com/office/drawing/2014/main" id="{0CAE867A-3960-47D7-9EFA-5114D3680D7A}"/>
              </a:ext>
            </a:extLst>
          </p:cNvPr>
          <p:cNvSpPr txBox="1"/>
          <p:nvPr/>
        </p:nvSpPr>
        <p:spPr>
          <a:xfrm>
            <a:off x="7051729" y="1503335"/>
            <a:ext cx="4664990" cy="369332"/>
          </a:xfrm>
          <a:prstGeom prst="rect">
            <a:avLst/>
          </a:prstGeom>
          <a:noFill/>
        </p:spPr>
        <p:txBody>
          <a:bodyPr wrap="square" rtlCol="0">
            <a:spAutoFit/>
          </a:bodyPr>
          <a:lstStyle/>
          <a:p>
            <a:r>
              <a:rPr kumimoji="1" lang="en-US" altLang="ja-JP" dirty="0"/>
              <a:t>2020</a:t>
            </a:r>
            <a:r>
              <a:rPr kumimoji="1" lang="ja-JP" altLang="en-US" dirty="0"/>
              <a:t>年</a:t>
            </a:r>
            <a:r>
              <a:rPr kumimoji="1" lang="en-US" altLang="ja-JP" dirty="0"/>
              <a:t>11</a:t>
            </a:r>
            <a:r>
              <a:rPr kumimoji="1" lang="ja-JP" altLang="en-US" dirty="0"/>
              <a:t>月</a:t>
            </a:r>
            <a:r>
              <a:rPr kumimoji="1" lang="en-US" altLang="ja-JP" dirty="0"/>
              <a:t>10</a:t>
            </a:r>
            <a:r>
              <a:rPr kumimoji="1" lang="ja-JP" altLang="en-US" dirty="0"/>
              <a:t>日　国際図書館連盟（</a:t>
            </a:r>
            <a:r>
              <a:rPr kumimoji="1" lang="en-US" altLang="ja-JP" dirty="0"/>
              <a:t>IFLA</a:t>
            </a:r>
            <a:r>
              <a:rPr kumimoji="1" lang="ja-JP" altLang="en-US" dirty="0"/>
              <a:t>）</a:t>
            </a:r>
            <a:r>
              <a:rPr kumimoji="1" lang="en-US" altLang="ja-JP" dirty="0"/>
              <a:t>HP</a:t>
            </a:r>
            <a:endParaRPr kumimoji="1" lang="ja-JP" altLang="en-US" dirty="0"/>
          </a:p>
        </p:txBody>
      </p:sp>
      <p:sp>
        <p:nvSpPr>
          <p:cNvPr id="8" name="正方形/長方形 7">
            <a:extLst>
              <a:ext uri="{FF2B5EF4-FFF2-40B4-BE49-F238E27FC236}">
                <a16:creationId xmlns:a16="http://schemas.microsoft.com/office/drawing/2014/main" id="{3475686B-C9BF-4637-B06E-625279A29FD6}"/>
              </a:ext>
            </a:extLst>
          </p:cNvPr>
          <p:cNvSpPr/>
          <p:nvPr/>
        </p:nvSpPr>
        <p:spPr>
          <a:xfrm>
            <a:off x="7861654" y="5333232"/>
            <a:ext cx="2198038" cy="369332"/>
          </a:xfrm>
          <a:prstGeom prst="rect">
            <a:avLst/>
          </a:prstGeom>
          <a:solidFill>
            <a:schemeClr val="bg1"/>
          </a:solidFill>
          <a:ln>
            <a:solidFill>
              <a:schemeClr val="accent1"/>
            </a:solidFill>
          </a:ln>
        </p:spPr>
        <p:txBody>
          <a:bodyPr wrap="none">
            <a:spAutoFit/>
          </a:bodyPr>
          <a:lstStyle/>
          <a:p>
            <a:r>
              <a:rPr lang="ja-JP" altLang="en-US" dirty="0"/>
              <a:t>https://www.ifla.org/</a:t>
            </a:r>
          </a:p>
        </p:txBody>
      </p:sp>
    </p:spTree>
    <p:extLst>
      <p:ext uri="{BB962C8B-B14F-4D97-AF65-F5344CB8AC3E}">
        <p14:creationId xmlns:p14="http://schemas.microsoft.com/office/powerpoint/2010/main" val="1439563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35255"/>
          </a:xfrm>
        </p:spPr>
        <p:txBody>
          <a:bodyPr>
            <a:normAutofit/>
          </a:bodyPr>
          <a:lstStyle/>
          <a:p>
            <a:r>
              <a:rPr lang="ja-JP" altLang="en-US" sz="4000" dirty="0"/>
              <a:t>２．コロナウイルス感染症と大学図書館</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22</a:t>
            </a:fld>
            <a:endParaRPr kumimoji="1" lang="ja-JP" altLang="en-US" dirty="0"/>
          </a:p>
        </p:txBody>
      </p:sp>
      <p:sp>
        <p:nvSpPr>
          <p:cNvPr id="5" name="コンテンツ プレースホルダー 2">
            <a:extLst>
              <a:ext uri="{FF2B5EF4-FFF2-40B4-BE49-F238E27FC236}">
                <a16:creationId xmlns:a16="http://schemas.microsoft.com/office/drawing/2014/main" id="{51A45782-15F5-4A81-8A78-A1B74D04FD5E}"/>
              </a:ext>
            </a:extLst>
          </p:cNvPr>
          <p:cNvSpPr txBox="1">
            <a:spLocks/>
          </p:cNvSpPr>
          <p:nvPr/>
        </p:nvSpPr>
        <p:spPr>
          <a:xfrm>
            <a:off x="838200" y="1100380"/>
            <a:ext cx="9617243" cy="511306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3200" dirty="0"/>
              <a:t>海外の大学図書館の状況</a:t>
            </a:r>
            <a:endParaRPr lang="en-US" altLang="ja-JP" sz="3200" dirty="0"/>
          </a:p>
          <a:p>
            <a:pPr>
              <a:buClr>
                <a:srgbClr val="FF0000"/>
              </a:buClr>
              <a:buSzPct val="140000"/>
              <a:buFont typeface="Wingdings" panose="05000000000000000000" pitchFamily="2" charset="2"/>
              <a:buChar char="Ø"/>
            </a:pPr>
            <a:r>
              <a:rPr lang="ja-JP" altLang="en-US" dirty="0"/>
              <a:t>非営利団体</a:t>
            </a:r>
            <a:r>
              <a:rPr lang="en-US" altLang="ja-JP" dirty="0"/>
              <a:t>Ithaka </a:t>
            </a:r>
            <a:r>
              <a:rPr lang="en-US" altLang="ja-JP" dirty="0" err="1"/>
              <a:t>S+R</a:t>
            </a:r>
            <a:r>
              <a:rPr lang="ja-JP" altLang="en-US" dirty="0"/>
              <a:t>（米国）</a:t>
            </a:r>
            <a:endParaRPr lang="en-US" altLang="ja-JP" dirty="0"/>
          </a:p>
          <a:p>
            <a:pPr marL="0" indent="0">
              <a:buClr>
                <a:srgbClr val="FF0000"/>
              </a:buClr>
              <a:buSzPct val="140000"/>
              <a:buNone/>
            </a:pPr>
            <a:r>
              <a:rPr lang="ja-JP" altLang="en-US" dirty="0"/>
              <a:t>　　・コロナ感染拡大による大学の研究や授業への影響を集約。</a:t>
            </a:r>
            <a:endParaRPr lang="en-US" altLang="ja-JP" dirty="0"/>
          </a:p>
          <a:p>
            <a:pPr marL="0" indent="0">
              <a:buClr>
                <a:srgbClr val="FF0000"/>
              </a:buClr>
              <a:buSzPct val="140000"/>
              <a:buNone/>
            </a:pPr>
            <a:r>
              <a:rPr lang="ja-JP" altLang="en-US" dirty="0"/>
              <a:t>　　　　　　　</a:t>
            </a:r>
            <a:r>
              <a:rPr lang="en-US" altLang="ja-JP" u="sng" dirty="0">
                <a:solidFill>
                  <a:srgbClr val="0070C0"/>
                </a:solidFill>
              </a:rPr>
              <a:t>https://</a:t>
            </a:r>
            <a:r>
              <a:rPr lang="en-US" altLang="ja-JP" u="sng" dirty="0" err="1">
                <a:solidFill>
                  <a:srgbClr val="0070C0"/>
                </a:solidFill>
              </a:rPr>
              <a:t>sr.ithaka.org</a:t>
            </a:r>
            <a:r>
              <a:rPr lang="en-US" altLang="ja-JP" u="sng" dirty="0">
                <a:solidFill>
                  <a:srgbClr val="0070C0"/>
                </a:solidFill>
              </a:rPr>
              <a:t>/our-work/</a:t>
            </a:r>
            <a:r>
              <a:rPr lang="en-US" altLang="ja-JP" u="sng" dirty="0" err="1">
                <a:solidFill>
                  <a:srgbClr val="0070C0"/>
                </a:solidFill>
              </a:rPr>
              <a:t>covid</a:t>
            </a:r>
            <a:r>
              <a:rPr lang="en-US" altLang="ja-JP" u="sng" dirty="0">
                <a:solidFill>
                  <a:srgbClr val="0070C0"/>
                </a:solidFill>
              </a:rPr>
              <a:t>-19/</a:t>
            </a:r>
            <a:r>
              <a:rPr lang="ja-JP" altLang="en-US" u="sng" dirty="0">
                <a:solidFill>
                  <a:srgbClr val="0070C0"/>
                </a:solidFill>
              </a:rPr>
              <a:t>　</a:t>
            </a:r>
            <a:endParaRPr lang="en-US" altLang="ja-JP" u="sng" dirty="0">
              <a:solidFill>
                <a:srgbClr val="0070C0"/>
              </a:solidFill>
            </a:endParaRPr>
          </a:p>
          <a:p>
            <a:pPr marL="352425" indent="-352425" defTabSz="352425">
              <a:buClr>
                <a:srgbClr val="FF0000"/>
              </a:buClr>
              <a:buSzPct val="140000"/>
              <a:buFont typeface="Wingdings" panose="05000000000000000000" pitchFamily="2" charset="2"/>
              <a:buChar char="Ø"/>
            </a:pPr>
            <a:r>
              <a:rPr lang="en-US" altLang="ja-JP" dirty="0"/>
              <a:t>McDaniel</a:t>
            </a:r>
            <a:r>
              <a:rPr lang="ja-JP" altLang="en-US" dirty="0"/>
              <a:t>ら：</a:t>
            </a:r>
            <a:r>
              <a:rPr lang="en-US" altLang="ja-JP" dirty="0"/>
              <a:t>2020</a:t>
            </a:r>
            <a:r>
              <a:rPr lang="ja-JP" altLang="en-US" dirty="0"/>
              <a:t>年春学期における緊急的なリモートでのオンライン授業に関して</a:t>
            </a:r>
            <a:endParaRPr lang="en-US" altLang="ja-JP" dirty="0"/>
          </a:p>
          <a:p>
            <a:pPr marL="0" indent="0" defTabSz="352425">
              <a:buClr>
                <a:srgbClr val="FF0000"/>
              </a:buClr>
              <a:buSzPct val="140000"/>
              <a:buNone/>
            </a:pPr>
            <a:r>
              <a:rPr lang="ja-JP" altLang="en-US" dirty="0"/>
              <a:t>　　・学生と教職員がどのように感じ、どのような経験をしたのか調査。</a:t>
            </a:r>
            <a:endParaRPr lang="en-US" altLang="ja-JP" dirty="0"/>
          </a:p>
          <a:p>
            <a:pPr marL="0" indent="0">
              <a:buClr>
                <a:srgbClr val="FF0000"/>
              </a:buClr>
              <a:buSzPct val="140000"/>
              <a:buNone/>
            </a:pPr>
            <a:r>
              <a:rPr lang="ja-JP" altLang="en-US" dirty="0"/>
              <a:t>　　・コロナ感染症の米国での大流行は、全国の大学で学生と</a:t>
            </a:r>
            <a:endParaRPr lang="en-US" altLang="ja-JP" dirty="0"/>
          </a:p>
          <a:p>
            <a:pPr marL="0" indent="0">
              <a:buClr>
                <a:srgbClr val="FF0000"/>
              </a:buClr>
              <a:buSzPct val="140000"/>
              <a:buNone/>
            </a:pPr>
            <a:r>
              <a:rPr lang="ja-JP" altLang="en-US" dirty="0"/>
              <a:t>　　　　教職員に前例のない混乱を引き起こしたとした。</a:t>
            </a:r>
            <a:endParaRPr lang="en-US" altLang="ja-JP" dirty="0"/>
          </a:p>
          <a:p>
            <a:pPr marL="0" indent="0">
              <a:buClr>
                <a:srgbClr val="FF0000"/>
              </a:buClr>
              <a:buSzPct val="140000"/>
              <a:buNone/>
            </a:pPr>
            <a:r>
              <a:rPr lang="ja-JP" altLang="en-US" dirty="0"/>
              <a:t>　　・授業や学習でのオンラインモデルとハイブリッドモデルの重要性</a:t>
            </a:r>
            <a:endParaRPr lang="en-US" altLang="ja-JP" dirty="0"/>
          </a:p>
          <a:p>
            <a:pPr marL="0" indent="0">
              <a:buClr>
                <a:srgbClr val="FF0000"/>
              </a:buClr>
              <a:buSzPct val="140000"/>
              <a:buNone/>
            </a:pPr>
            <a:r>
              <a:rPr lang="ja-JP" altLang="en-US" dirty="0"/>
              <a:t>　　　　を指摘　</a:t>
            </a:r>
            <a:endParaRPr lang="en-US" altLang="ja-JP" dirty="0"/>
          </a:p>
          <a:p>
            <a:pPr marL="0" indent="0">
              <a:buClr>
                <a:srgbClr val="FF0000"/>
              </a:buClr>
              <a:buSzPct val="140000"/>
              <a:buNone/>
            </a:pPr>
            <a:r>
              <a:rPr lang="ja-JP" altLang="en-US" dirty="0"/>
              <a:t>　　　　　　　</a:t>
            </a:r>
            <a:r>
              <a:rPr lang="en-US" altLang="ja-JP" u="sng" dirty="0">
                <a:solidFill>
                  <a:srgbClr val="0070C0"/>
                </a:solidFill>
              </a:rPr>
              <a:t>https://</a:t>
            </a:r>
            <a:r>
              <a:rPr lang="en-US" altLang="ja-JP" u="sng" dirty="0" err="1">
                <a:solidFill>
                  <a:srgbClr val="0070C0"/>
                </a:solidFill>
              </a:rPr>
              <a:t>doi.org</a:t>
            </a:r>
            <a:r>
              <a:rPr lang="en-US" altLang="ja-JP" u="sng" dirty="0">
                <a:solidFill>
                  <a:srgbClr val="0070C0"/>
                </a:solidFill>
              </a:rPr>
              <a:t>/10.18665/</a:t>
            </a:r>
            <a:r>
              <a:rPr lang="en-US" altLang="ja-JP" u="sng" dirty="0" err="1">
                <a:solidFill>
                  <a:srgbClr val="0070C0"/>
                </a:solidFill>
              </a:rPr>
              <a:t>sr.314276</a:t>
            </a:r>
            <a:endParaRPr lang="ja-JP" altLang="en-US" dirty="0">
              <a:solidFill>
                <a:srgbClr val="0070C0"/>
              </a:solidFill>
            </a:endParaRPr>
          </a:p>
        </p:txBody>
      </p:sp>
    </p:spTree>
    <p:extLst>
      <p:ext uri="{BB962C8B-B14F-4D97-AF65-F5344CB8AC3E}">
        <p14:creationId xmlns:p14="http://schemas.microsoft.com/office/powerpoint/2010/main" val="194029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35255"/>
          </a:xfrm>
        </p:spPr>
        <p:txBody>
          <a:bodyPr>
            <a:normAutofit/>
          </a:bodyPr>
          <a:lstStyle/>
          <a:p>
            <a:r>
              <a:rPr lang="ja-JP" altLang="en-US" sz="4000" dirty="0"/>
              <a:t>２．コロナウイルス感染症と大学図書館</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23</a:t>
            </a:fld>
            <a:endParaRPr kumimoji="1" lang="ja-JP" altLang="en-US" dirty="0"/>
          </a:p>
        </p:txBody>
      </p:sp>
      <p:sp>
        <p:nvSpPr>
          <p:cNvPr id="5" name="コンテンツ プレースホルダー 2">
            <a:extLst>
              <a:ext uri="{FF2B5EF4-FFF2-40B4-BE49-F238E27FC236}">
                <a16:creationId xmlns:a16="http://schemas.microsoft.com/office/drawing/2014/main" id="{51A45782-15F5-4A81-8A78-A1B74D04FD5E}"/>
              </a:ext>
            </a:extLst>
          </p:cNvPr>
          <p:cNvSpPr txBox="1">
            <a:spLocks/>
          </p:cNvSpPr>
          <p:nvPr/>
        </p:nvSpPr>
        <p:spPr>
          <a:xfrm>
            <a:off x="838200" y="1100380"/>
            <a:ext cx="10515600" cy="539249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3200" dirty="0"/>
              <a:t>海外の大学図書館の状況</a:t>
            </a:r>
            <a:endParaRPr lang="en-US" altLang="ja-JP" sz="3200" dirty="0"/>
          </a:p>
          <a:p>
            <a:pPr>
              <a:buClr>
                <a:srgbClr val="FF0000"/>
              </a:buClr>
              <a:buSzPct val="140000"/>
              <a:buFont typeface="Wingdings" panose="05000000000000000000" pitchFamily="2" charset="2"/>
              <a:buChar char="Ø"/>
            </a:pPr>
            <a:r>
              <a:rPr lang="en-US" altLang="ja-JP" dirty="0"/>
              <a:t>Rossman</a:t>
            </a:r>
            <a:r>
              <a:rPr lang="ja-JP" altLang="en-US" dirty="0"/>
              <a:t>ら：米国の大学では前学期はオンライン授業に移行</a:t>
            </a:r>
            <a:endParaRPr lang="en-US" altLang="ja-JP" dirty="0"/>
          </a:p>
          <a:p>
            <a:pPr marL="0" indent="0">
              <a:buClr>
                <a:srgbClr val="FF0000"/>
              </a:buClr>
              <a:buSzPct val="140000"/>
              <a:buNone/>
            </a:pPr>
            <a:r>
              <a:rPr lang="ja-JP" altLang="en-US" dirty="0"/>
              <a:t>　　・オンライン授業での学生の受講状況や成績、卒業率ついての調査　　　</a:t>
            </a:r>
            <a:endParaRPr lang="en-US" altLang="ja-JP" dirty="0"/>
          </a:p>
          <a:p>
            <a:pPr marL="0" indent="0">
              <a:buClr>
                <a:srgbClr val="FF0000"/>
              </a:buClr>
              <a:buSzPct val="140000"/>
              <a:buNone/>
            </a:pPr>
            <a:r>
              <a:rPr lang="ja-JP" altLang="en-US" dirty="0"/>
              <a:t>　　・教職員と学生の努力により前年と比較してもそん色のない結果　　　</a:t>
            </a:r>
            <a:endParaRPr lang="en-US" altLang="ja-JP" dirty="0"/>
          </a:p>
          <a:p>
            <a:pPr marL="0" indent="0">
              <a:buClr>
                <a:srgbClr val="FF0000"/>
              </a:buClr>
              <a:buSzPct val="140000"/>
              <a:buNone/>
            </a:pPr>
            <a:r>
              <a:rPr lang="ja-JP" altLang="en-US" dirty="0"/>
              <a:t>　　　　　　　</a:t>
            </a:r>
            <a:r>
              <a:rPr lang="en-US" altLang="ja-JP" u="sng" dirty="0">
                <a:solidFill>
                  <a:srgbClr val="0070C0"/>
                </a:solidFill>
              </a:rPr>
              <a:t>https://</a:t>
            </a:r>
            <a:r>
              <a:rPr lang="en-US" altLang="ja-JP" u="sng" dirty="0" err="1">
                <a:solidFill>
                  <a:srgbClr val="0070C0"/>
                </a:solidFill>
              </a:rPr>
              <a:t>sr.ithaka.org</a:t>
            </a:r>
            <a:r>
              <a:rPr lang="en-US" altLang="ja-JP" u="sng" dirty="0">
                <a:solidFill>
                  <a:srgbClr val="0070C0"/>
                </a:solidFill>
              </a:rPr>
              <a:t>/blog/estimating-the-impact-of-</a:t>
            </a:r>
            <a:r>
              <a:rPr lang="en-US" altLang="ja-JP" u="sng" dirty="0" err="1">
                <a:solidFill>
                  <a:srgbClr val="0070C0"/>
                </a:solidFill>
              </a:rPr>
              <a:t>covid</a:t>
            </a:r>
            <a:r>
              <a:rPr lang="en-US" altLang="ja-JP" u="sng" dirty="0">
                <a:solidFill>
                  <a:srgbClr val="0070C0"/>
                </a:solidFill>
              </a:rPr>
              <a:t>-19-on-students-academic-outcomes/</a:t>
            </a:r>
          </a:p>
          <a:p>
            <a:pPr>
              <a:buClr>
                <a:srgbClr val="FF0000"/>
              </a:buClr>
              <a:buSzPct val="140000"/>
              <a:buFont typeface="Wingdings" panose="05000000000000000000" pitchFamily="2" charset="2"/>
              <a:buChar char="Ø"/>
            </a:pPr>
            <a:r>
              <a:rPr lang="ja-JP" altLang="en-US" dirty="0"/>
              <a:t>欧州研究図書館協会（</a:t>
            </a:r>
            <a:r>
              <a:rPr lang="en-US" altLang="ja-JP" dirty="0"/>
              <a:t>LIBER</a:t>
            </a:r>
            <a:r>
              <a:rPr lang="ja-JP" altLang="en-US" dirty="0"/>
              <a:t>）：欧州の研究（大学）図書館のコロナ感染症に関する情報を収集</a:t>
            </a:r>
            <a:endParaRPr lang="en-US" altLang="ja-JP" dirty="0"/>
          </a:p>
          <a:p>
            <a:pPr marL="0" indent="0">
              <a:buClr>
                <a:srgbClr val="FF0000"/>
              </a:buClr>
              <a:buSzPct val="140000"/>
              <a:buNone/>
            </a:pPr>
            <a:r>
              <a:rPr lang="ja-JP" altLang="en-US" dirty="0"/>
              <a:t>　　・</a:t>
            </a:r>
            <a:r>
              <a:rPr lang="en-US" altLang="ja-JP" dirty="0"/>
              <a:t>9</a:t>
            </a:r>
            <a:r>
              <a:rPr lang="ja-JP" altLang="en-US" dirty="0"/>
              <a:t>月にコロナ感染症によるパンデミック時の欧州の研究（大学）図書</a:t>
            </a:r>
            <a:endParaRPr lang="en-US" altLang="ja-JP" dirty="0"/>
          </a:p>
          <a:p>
            <a:pPr marL="0" indent="0">
              <a:buClr>
                <a:srgbClr val="FF0000"/>
              </a:buClr>
              <a:buSzPct val="140000"/>
              <a:buNone/>
            </a:pPr>
            <a:r>
              <a:rPr lang="ja-JP" altLang="en-US" dirty="0"/>
              <a:t>　　　　館の状況分析レポートを発表。</a:t>
            </a:r>
            <a:endParaRPr lang="en-US" altLang="ja-JP" dirty="0"/>
          </a:p>
          <a:p>
            <a:pPr marL="0" indent="0">
              <a:buClr>
                <a:srgbClr val="FF0000"/>
              </a:buClr>
              <a:buSzPct val="140000"/>
              <a:buNone/>
            </a:pPr>
            <a:r>
              <a:rPr lang="ja-JP" altLang="en-US" dirty="0"/>
              <a:t>　　　　　　　</a:t>
            </a:r>
            <a:r>
              <a:rPr lang="en-US" altLang="ja-JP" u="sng" dirty="0">
                <a:solidFill>
                  <a:srgbClr val="0070C0"/>
                </a:solidFill>
              </a:rPr>
              <a:t>https://</a:t>
            </a:r>
            <a:r>
              <a:rPr lang="en-US" altLang="ja-JP" u="sng" dirty="0" err="1">
                <a:solidFill>
                  <a:srgbClr val="0070C0"/>
                </a:solidFill>
              </a:rPr>
              <a:t>libereurope.eu</a:t>
            </a:r>
            <a:r>
              <a:rPr lang="en-US" altLang="ja-JP" u="sng" dirty="0">
                <a:solidFill>
                  <a:srgbClr val="0070C0"/>
                </a:solidFill>
              </a:rPr>
              <a:t>/blog/2020/09/07/progress-report-on-the-current-state-of-european-research-libraries-during-the-covid-19-pandemic/</a:t>
            </a:r>
            <a:endParaRPr lang="ja-JP" altLang="en-US" dirty="0">
              <a:solidFill>
                <a:srgbClr val="0070C0"/>
              </a:solidFill>
            </a:endParaRPr>
          </a:p>
        </p:txBody>
      </p:sp>
    </p:spTree>
    <p:extLst>
      <p:ext uri="{BB962C8B-B14F-4D97-AF65-F5344CB8AC3E}">
        <p14:creationId xmlns:p14="http://schemas.microsoft.com/office/powerpoint/2010/main" val="1849771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Web サイト&#10;&#10;自動的に生成された説明">
            <a:extLst>
              <a:ext uri="{FF2B5EF4-FFF2-40B4-BE49-F238E27FC236}">
                <a16:creationId xmlns:a16="http://schemas.microsoft.com/office/drawing/2014/main" id="{D108AADD-5A44-4CB5-BB3A-ED664810F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49" y="1891840"/>
            <a:ext cx="6605111" cy="4304824"/>
          </a:xfrm>
          <a:prstGeom prst="rect">
            <a:avLst/>
          </a:prstGeom>
          <a:ln>
            <a:solidFill>
              <a:schemeClr val="accent1">
                <a:shade val="50000"/>
              </a:schemeClr>
            </a:solidFill>
          </a:ln>
        </p:spPr>
      </p:pic>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24</a:t>
            </a:fld>
            <a:endParaRPr kumimoji="1" lang="ja-JP" altLang="en-US"/>
          </a:p>
        </p:txBody>
      </p:sp>
      <p:sp>
        <p:nvSpPr>
          <p:cNvPr id="5" name="テキスト ボックス 4">
            <a:extLst>
              <a:ext uri="{FF2B5EF4-FFF2-40B4-BE49-F238E27FC236}">
                <a16:creationId xmlns:a16="http://schemas.microsoft.com/office/drawing/2014/main" id="{0B42117F-C56C-44CA-A2A7-3ADF67CE2830}"/>
              </a:ext>
            </a:extLst>
          </p:cNvPr>
          <p:cNvSpPr txBox="1"/>
          <p:nvPr/>
        </p:nvSpPr>
        <p:spPr>
          <a:xfrm>
            <a:off x="990600" y="1447800"/>
            <a:ext cx="10019300" cy="461665"/>
          </a:xfrm>
          <a:prstGeom prst="rect">
            <a:avLst/>
          </a:prstGeom>
          <a:noFill/>
        </p:spPr>
        <p:txBody>
          <a:bodyPr wrap="square" rtlCol="0">
            <a:spAutoFit/>
          </a:bodyPr>
          <a:lstStyle/>
          <a:p>
            <a:r>
              <a:rPr kumimoji="1" lang="ja-JP" altLang="en-US" sz="2400" dirty="0"/>
              <a:t>コーネル大学図書館（米国、ニューヨーク州）　</a:t>
            </a:r>
            <a:r>
              <a:rPr kumimoji="1" lang="en-US" altLang="ja-JP" sz="2400" dirty="0"/>
              <a:t>11</a:t>
            </a:r>
            <a:r>
              <a:rPr kumimoji="1" lang="ja-JP" altLang="en-US" sz="2400" dirty="0"/>
              <a:t>月</a:t>
            </a:r>
            <a:r>
              <a:rPr kumimoji="1" lang="en-US" altLang="ja-JP" sz="2400" dirty="0"/>
              <a:t>10</a:t>
            </a:r>
            <a:r>
              <a:rPr kumimoji="1" lang="ja-JP" altLang="en-US" sz="2400" dirty="0"/>
              <a:t>日　ホームページ</a:t>
            </a:r>
          </a:p>
        </p:txBody>
      </p:sp>
      <p:sp>
        <p:nvSpPr>
          <p:cNvPr id="6" name="テキスト ボックス 5">
            <a:extLst>
              <a:ext uri="{FF2B5EF4-FFF2-40B4-BE49-F238E27FC236}">
                <a16:creationId xmlns:a16="http://schemas.microsoft.com/office/drawing/2014/main" id="{F6386246-95EC-4A98-B89A-913DBE4E38BA}"/>
              </a:ext>
            </a:extLst>
          </p:cNvPr>
          <p:cNvSpPr txBox="1"/>
          <p:nvPr/>
        </p:nvSpPr>
        <p:spPr>
          <a:xfrm>
            <a:off x="7789953" y="1891840"/>
            <a:ext cx="3002280" cy="830997"/>
          </a:xfrm>
          <a:prstGeom prst="rect">
            <a:avLst/>
          </a:prstGeom>
          <a:noFill/>
          <a:ln>
            <a:solidFill>
              <a:schemeClr val="accent1">
                <a:shade val="50000"/>
              </a:schemeClr>
            </a:solidFill>
          </a:ln>
        </p:spPr>
        <p:txBody>
          <a:bodyPr wrap="square" rtlCol="0">
            <a:spAutoFit/>
          </a:bodyPr>
          <a:lstStyle/>
          <a:p>
            <a:r>
              <a:rPr kumimoji="1" lang="ja-JP" altLang="en-US" sz="2400" dirty="0"/>
              <a:t>ハイブリッド学期</a:t>
            </a:r>
            <a:endParaRPr kumimoji="1" lang="en-US" altLang="ja-JP" sz="2400" dirty="0"/>
          </a:p>
          <a:p>
            <a:r>
              <a:rPr kumimoji="1" lang="ja-JP" altLang="en-US" sz="2400" dirty="0"/>
              <a:t>ハイブリッド図書館</a:t>
            </a:r>
          </a:p>
        </p:txBody>
      </p:sp>
      <p:sp>
        <p:nvSpPr>
          <p:cNvPr id="7" name="矢印: 左 6">
            <a:extLst>
              <a:ext uri="{FF2B5EF4-FFF2-40B4-BE49-F238E27FC236}">
                <a16:creationId xmlns:a16="http://schemas.microsoft.com/office/drawing/2014/main" id="{62581284-3A88-4BB0-91EA-7DC9D37208E6}"/>
              </a:ext>
            </a:extLst>
          </p:cNvPr>
          <p:cNvSpPr/>
          <p:nvPr/>
        </p:nvSpPr>
        <p:spPr>
          <a:xfrm>
            <a:off x="7206523" y="1729056"/>
            <a:ext cx="561568" cy="7522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2568DB6-1B56-4309-85CD-FF74173FB2FC}"/>
              </a:ext>
            </a:extLst>
          </p:cNvPr>
          <p:cNvSpPr txBox="1"/>
          <p:nvPr/>
        </p:nvSpPr>
        <p:spPr>
          <a:xfrm>
            <a:off x="7535428" y="4596173"/>
            <a:ext cx="4041618" cy="1200329"/>
          </a:xfrm>
          <a:prstGeom prst="rect">
            <a:avLst/>
          </a:prstGeom>
          <a:noFill/>
          <a:ln>
            <a:solidFill>
              <a:schemeClr val="accent1">
                <a:shade val="50000"/>
              </a:schemeClr>
            </a:solidFill>
          </a:ln>
        </p:spPr>
        <p:txBody>
          <a:bodyPr wrap="square" rtlCol="0">
            <a:spAutoFit/>
          </a:bodyPr>
          <a:lstStyle/>
          <a:p>
            <a:pPr marL="342900" indent="-342900">
              <a:buClr>
                <a:srgbClr val="FF4E31"/>
              </a:buClr>
              <a:buFont typeface="Wingdings" panose="05000000000000000000" pitchFamily="2" charset="2"/>
              <a:buChar char="Ø"/>
            </a:pPr>
            <a:r>
              <a:rPr kumimoji="1" lang="ja-JP" altLang="en-US" sz="2400" dirty="0"/>
              <a:t>リモート教育と授業支援</a:t>
            </a:r>
            <a:endParaRPr kumimoji="1" lang="en-US" altLang="ja-JP" sz="2400" dirty="0"/>
          </a:p>
          <a:p>
            <a:pPr marL="342900" indent="-342900">
              <a:buClr>
                <a:srgbClr val="FF4E31"/>
              </a:buClr>
              <a:buFont typeface="Wingdings" panose="05000000000000000000" pitchFamily="2" charset="2"/>
              <a:buChar char="Ø"/>
            </a:pPr>
            <a:r>
              <a:rPr kumimoji="1" lang="ja-JP" altLang="en-US" sz="2400" dirty="0"/>
              <a:t>リモート学習の資料と支援</a:t>
            </a:r>
            <a:endParaRPr kumimoji="1" lang="en-US" altLang="ja-JP" sz="2400" dirty="0"/>
          </a:p>
          <a:p>
            <a:pPr marL="342900" indent="-342900">
              <a:buClr>
                <a:srgbClr val="FF4E31"/>
              </a:buClr>
              <a:buFont typeface="Wingdings" panose="05000000000000000000" pitchFamily="2" charset="2"/>
              <a:buChar char="Ø"/>
            </a:pPr>
            <a:r>
              <a:rPr kumimoji="1" lang="ja-JP" altLang="en-US" sz="2400" dirty="0"/>
              <a:t>研究へのリモート支援</a:t>
            </a:r>
          </a:p>
        </p:txBody>
      </p:sp>
      <p:sp>
        <p:nvSpPr>
          <p:cNvPr id="13" name="矢印: 左 12">
            <a:extLst>
              <a:ext uri="{FF2B5EF4-FFF2-40B4-BE49-F238E27FC236}">
                <a16:creationId xmlns:a16="http://schemas.microsoft.com/office/drawing/2014/main" id="{69A9954E-FEC7-4DF3-BF68-6725067671BF}"/>
              </a:ext>
            </a:extLst>
          </p:cNvPr>
          <p:cNvSpPr/>
          <p:nvPr/>
        </p:nvSpPr>
        <p:spPr>
          <a:xfrm>
            <a:off x="6973860" y="5196338"/>
            <a:ext cx="561568" cy="7522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8B7F06F7-9804-469E-A398-5C076065E886}"/>
              </a:ext>
            </a:extLst>
          </p:cNvPr>
          <p:cNvSpPr>
            <a:spLocks noGrp="1"/>
          </p:cNvSpPr>
          <p:nvPr>
            <p:ph type="title"/>
          </p:nvPr>
        </p:nvSpPr>
        <p:spPr>
          <a:xfrm>
            <a:off x="648930" y="414215"/>
            <a:ext cx="9424710" cy="881185"/>
          </a:xfrm>
        </p:spPr>
        <p:txBody>
          <a:bodyPr>
            <a:normAutofit/>
          </a:bodyPr>
          <a:lstStyle/>
          <a:p>
            <a:r>
              <a:rPr lang="ja-JP" altLang="en-US" sz="4000" dirty="0"/>
              <a:t>３．大学図書館とリモートサービス</a:t>
            </a:r>
          </a:p>
        </p:txBody>
      </p:sp>
    </p:spTree>
    <p:extLst>
      <p:ext uri="{BB962C8B-B14F-4D97-AF65-F5344CB8AC3E}">
        <p14:creationId xmlns:p14="http://schemas.microsoft.com/office/powerpoint/2010/main" val="3072835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テキスト&#10;&#10;自動的に生成された説明">
            <a:extLst>
              <a:ext uri="{FF2B5EF4-FFF2-40B4-BE49-F238E27FC236}">
                <a16:creationId xmlns:a16="http://schemas.microsoft.com/office/drawing/2014/main" id="{870F1523-F909-477C-97C3-8CCF93339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783" y="2161594"/>
            <a:ext cx="6205633" cy="2926366"/>
          </a:xfrm>
          <a:prstGeom prst="rect">
            <a:avLst/>
          </a:prstGeom>
        </p:spPr>
      </p:pic>
      <p:sp>
        <p:nvSpPr>
          <p:cNvPr id="2" name="タイトル 1"/>
          <p:cNvSpPr>
            <a:spLocks noGrp="1"/>
          </p:cNvSpPr>
          <p:nvPr>
            <p:ph type="title"/>
          </p:nvPr>
        </p:nvSpPr>
        <p:spPr>
          <a:xfrm>
            <a:off x="648930" y="414215"/>
            <a:ext cx="9424710" cy="881185"/>
          </a:xfrm>
        </p:spPr>
        <p:txBody>
          <a:bodyPr>
            <a:normAutofit/>
          </a:bodyPr>
          <a:lstStyle/>
          <a:p>
            <a:r>
              <a:rPr lang="ja-JP" altLang="en-US" sz="4000" dirty="0"/>
              <a:t>３．大学図書館とリモートサービス</a:t>
            </a:r>
          </a:p>
        </p:txBody>
      </p:sp>
      <p:sp>
        <p:nvSpPr>
          <p:cNvPr id="6" name="コンテンツ プレースホルダー 2"/>
          <p:cNvSpPr>
            <a:spLocks noGrp="1"/>
          </p:cNvSpPr>
          <p:nvPr>
            <p:ph idx="1"/>
          </p:nvPr>
        </p:nvSpPr>
        <p:spPr>
          <a:xfrm>
            <a:off x="875780" y="2161594"/>
            <a:ext cx="4458220" cy="3843088"/>
          </a:xfrm>
        </p:spPr>
        <p:txBody>
          <a:bodyPr>
            <a:normAutofit/>
          </a:bodyPr>
          <a:lstStyle/>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25</a:t>
            </a:fld>
            <a:endParaRPr kumimoji="1" lang="ja-JP" altLang="en-US"/>
          </a:p>
        </p:txBody>
      </p:sp>
      <p:sp>
        <p:nvSpPr>
          <p:cNvPr id="3" name="矢印: 左 2">
            <a:extLst>
              <a:ext uri="{FF2B5EF4-FFF2-40B4-BE49-F238E27FC236}">
                <a16:creationId xmlns:a16="http://schemas.microsoft.com/office/drawing/2014/main" id="{702C9482-E02D-44A4-BED7-E5482A3AF04E}"/>
              </a:ext>
            </a:extLst>
          </p:cNvPr>
          <p:cNvSpPr/>
          <p:nvPr/>
        </p:nvSpPr>
        <p:spPr>
          <a:xfrm>
            <a:off x="10301142" y="3717554"/>
            <a:ext cx="1015078" cy="36558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942D423-FD1E-4537-9737-BB9B44AFCC6C}"/>
              </a:ext>
            </a:extLst>
          </p:cNvPr>
          <p:cNvSpPr/>
          <p:nvPr/>
        </p:nvSpPr>
        <p:spPr>
          <a:xfrm>
            <a:off x="831810" y="1295400"/>
            <a:ext cx="3749744" cy="584775"/>
          </a:xfrm>
          <a:prstGeom prst="rect">
            <a:avLst/>
          </a:prstGeom>
        </p:spPr>
        <p:txBody>
          <a:bodyPr wrap="none">
            <a:spAutoFit/>
          </a:bodyPr>
          <a:lstStyle/>
          <a:p>
            <a:r>
              <a:rPr lang="ja-JP" altLang="en-US" sz="3200" dirty="0"/>
              <a:t>コーネル大学図書館</a:t>
            </a:r>
          </a:p>
        </p:txBody>
      </p:sp>
      <p:sp>
        <p:nvSpPr>
          <p:cNvPr id="12" name="コンテンツ プレースホルダー 2">
            <a:extLst>
              <a:ext uri="{FF2B5EF4-FFF2-40B4-BE49-F238E27FC236}">
                <a16:creationId xmlns:a16="http://schemas.microsoft.com/office/drawing/2014/main" id="{4BF37094-FB07-45DB-B2A7-A38E0B417AD1}"/>
              </a:ext>
            </a:extLst>
          </p:cNvPr>
          <p:cNvSpPr txBox="1">
            <a:spLocks/>
          </p:cNvSpPr>
          <p:nvPr/>
        </p:nvSpPr>
        <p:spPr>
          <a:xfrm>
            <a:off x="821962" y="1978802"/>
            <a:ext cx="4598930" cy="3843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FF0000"/>
              </a:buClr>
              <a:buSzPct val="140000"/>
              <a:buFont typeface="Wingdings" panose="05000000000000000000" pitchFamily="2" charset="2"/>
              <a:buChar char="Ø"/>
            </a:pPr>
            <a:r>
              <a:rPr lang="ja-JP" altLang="en-US" dirty="0"/>
              <a:t>ハイブリッド図書館：　　　ハイブリッド学期（オンライン授業と対面授業）のためのハイブリッド図書館</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Tree>
    <p:extLst>
      <p:ext uri="{BB962C8B-B14F-4D97-AF65-F5344CB8AC3E}">
        <p14:creationId xmlns:p14="http://schemas.microsoft.com/office/powerpoint/2010/main" val="4197778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アプリケーション&#10;&#10;自動的に生成された説明">
            <a:extLst>
              <a:ext uri="{FF2B5EF4-FFF2-40B4-BE49-F238E27FC236}">
                <a16:creationId xmlns:a16="http://schemas.microsoft.com/office/drawing/2014/main" id="{E70FB5A1-6741-4BE5-85AD-35077D20B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5046" y="1591562"/>
            <a:ext cx="6299922" cy="3578356"/>
          </a:xfrm>
          <a:prstGeom prst="rect">
            <a:avLst/>
          </a:prstGeom>
          <a:ln>
            <a:solidFill>
              <a:schemeClr val="accent1">
                <a:shade val="50000"/>
              </a:schemeClr>
            </a:solidFill>
          </a:ln>
        </p:spPr>
      </p:pic>
      <p:sp>
        <p:nvSpPr>
          <p:cNvPr id="2" name="タイトル 1"/>
          <p:cNvSpPr>
            <a:spLocks noGrp="1"/>
          </p:cNvSpPr>
          <p:nvPr>
            <p:ph type="title"/>
          </p:nvPr>
        </p:nvSpPr>
        <p:spPr>
          <a:xfrm>
            <a:off x="648930" y="414215"/>
            <a:ext cx="9424710" cy="881185"/>
          </a:xfrm>
        </p:spPr>
        <p:txBody>
          <a:bodyPr>
            <a:normAutofit/>
          </a:bodyPr>
          <a:lstStyle/>
          <a:p>
            <a:r>
              <a:rPr lang="ja-JP" altLang="en-US" sz="4000" dirty="0"/>
              <a:t>３．大学図書館とリモートサービス</a:t>
            </a:r>
          </a:p>
        </p:txBody>
      </p:sp>
      <p:sp>
        <p:nvSpPr>
          <p:cNvPr id="6" name="コンテンツ プレースホルダー 2"/>
          <p:cNvSpPr>
            <a:spLocks noGrp="1"/>
          </p:cNvSpPr>
          <p:nvPr>
            <p:ph idx="1"/>
          </p:nvPr>
        </p:nvSpPr>
        <p:spPr>
          <a:xfrm>
            <a:off x="803236" y="2073439"/>
            <a:ext cx="4598930" cy="3843088"/>
          </a:xfrm>
        </p:spPr>
        <p:txBody>
          <a:bodyPr>
            <a:normAutofit/>
          </a:bodyPr>
          <a:lstStyle/>
          <a:p>
            <a:pPr marL="0" indent="0">
              <a:buClr>
                <a:srgbClr val="FF0000"/>
              </a:buClr>
              <a:buSzPct val="140000"/>
              <a:buNone/>
            </a:pPr>
            <a:r>
              <a:rPr lang="ja-JP" altLang="en-US" dirty="0"/>
              <a:t>リモートでの教育と授業支援</a:t>
            </a:r>
            <a:endParaRPr lang="en-US" altLang="ja-JP" dirty="0"/>
          </a:p>
          <a:p>
            <a:pPr>
              <a:buClr>
                <a:srgbClr val="FF0000"/>
              </a:buClr>
              <a:buSzPct val="140000"/>
              <a:buFont typeface="Wingdings" panose="05000000000000000000" pitchFamily="2" charset="2"/>
              <a:buChar char="Ø"/>
            </a:pPr>
            <a:r>
              <a:rPr lang="ja-JP" altLang="en-US" dirty="0"/>
              <a:t>図書館員がリモートで授業支援</a:t>
            </a:r>
            <a:endParaRPr lang="en-US" altLang="ja-JP" dirty="0"/>
          </a:p>
          <a:p>
            <a:pPr>
              <a:buClr>
                <a:srgbClr val="FF0000"/>
              </a:buClr>
              <a:buSzPct val="140000"/>
              <a:buFont typeface="Wingdings" panose="05000000000000000000" pitchFamily="2" charset="2"/>
              <a:buChar char="Ø"/>
            </a:pPr>
            <a:r>
              <a:rPr lang="ja-JP" altLang="en-US" dirty="0"/>
              <a:t>専門的な課題については専門図書館員へ。</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26</a:t>
            </a:fld>
            <a:endParaRPr kumimoji="1" lang="ja-JP" altLang="en-US"/>
          </a:p>
        </p:txBody>
      </p:sp>
      <p:sp>
        <p:nvSpPr>
          <p:cNvPr id="3" name="矢印: 左 2">
            <a:extLst>
              <a:ext uri="{FF2B5EF4-FFF2-40B4-BE49-F238E27FC236}">
                <a16:creationId xmlns:a16="http://schemas.microsoft.com/office/drawing/2014/main" id="{702C9482-E02D-44A4-BED7-E5482A3AF04E}"/>
              </a:ext>
            </a:extLst>
          </p:cNvPr>
          <p:cNvSpPr/>
          <p:nvPr/>
        </p:nvSpPr>
        <p:spPr>
          <a:xfrm>
            <a:off x="10957034" y="3344436"/>
            <a:ext cx="1015078" cy="67400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左 9">
            <a:extLst>
              <a:ext uri="{FF2B5EF4-FFF2-40B4-BE49-F238E27FC236}">
                <a16:creationId xmlns:a16="http://schemas.microsoft.com/office/drawing/2014/main" id="{1DF7C2B2-C96E-4B3B-B215-CA9A114C768C}"/>
              </a:ext>
            </a:extLst>
          </p:cNvPr>
          <p:cNvSpPr/>
          <p:nvPr/>
        </p:nvSpPr>
        <p:spPr>
          <a:xfrm>
            <a:off x="9566101" y="4745615"/>
            <a:ext cx="1015078" cy="67400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942D423-FD1E-4537-9737-BB9B44AFCC6C}"/>
              </a:ext>
            </a:extLst>
          </p:cNvPr>
          <p:cNvSpPr/>
          <p:nvPr/>
        </p:nvSpPr>
        <p:spPr>
          <a:xfrm>
            <a:off x="831810" y="1295400"/>
            <a:ext cx="3749744" cy="584775"/>
          </a:xfrm>
          <a:prstGeom prst="rect">
            <a:avLst/>
          </a:prstGeom>
        </p:spPr>
        <p:txBody>
          <a:bodyPr wrap="none">
            <a:spAutoFit/>
          </a:bodyPr>
          <a:lstStyle/>
          <a:p>
            <a:r>
              <a:rPr lang="ja-JP" altLang="en-US" sz="3200" dirty="0"/>
              <a:t>コーネル大学図書館</a:t>
            </a:r>
          </a:p>
        </p:txBody>
      </p:sp>
    </p:spTree>
    <p:extLst>
      <p:ext uri="{BB962C8B-B14F-4D97-AF65-F5344CB8AC3E}">
        <p14:creationId xmlns:p14="http://schemas.microsoft.com/office/powerpoint/2010/main" val="3177956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90412A72-B475-43D1-BAD8-D51640465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5025" y="2129307"/>
            <a:ext cx="6502051" cy="2941606"/>
          </a:xfrm>
          <a:prstGeom prst="rect">
            <a:avLst/>
          </a:prstGeom>
          <a:solidFill>
            <a:schemeClr val="bg1"/>
          </a:solidFill>
          <a:ln>
            <a:solidFill>
              <a:schemeClr val="accent1"/>
            </a:solidFill>
          </a:ln>
        </p:spPr>
      </p:pic>
      <p:sp>
        <p:nvSpPr>
          <p:cNvPr id="2" name="タイトル 1"/>
          <p:cNvSpPr>
            <a:spLocks noGrp="1"/>
          </p:cNvSpPr>
          <p:nvPr>
            <p:ph type="title"/>
          </p:nvPr>
        </p:nvSpPr>
        <p:spPr>
          <a:xfrm>
            <a:off x="648930" y="414215"/>
            <a:ext cx="9424710" cy="881185"/>
          </a:xfrm>
        </p:spPr>
        <p:txBody>
          <a:bodyPr>
            <a:normAutofit/>
          </a:bodyPr>
          <a:lstStyle/>
          <a:p>
            <a:r>
              <a:rPr lang="ja-JP" altLang="en-US" sz="4000" dirty="0"/>
              <a:t>３．大学図書館とリモートサービス</a:t>
            </a:r>
          </a:p>
        </p:txBody>
      </p:sp>
      <p:sp>
        <p:nvSpPr>
          <p:cNvPr id="6" name="コンテンツ プレースホルダー 2"/>
          <p:cNvSpPr>
            <a:spLocks noGrp="1"/>
          </p:cNvSpPr>
          <p:nvPr>
            <p:ph idx="1"/>
          </p:nvPr>
        </p:nvSpPr>
        <p:spPr>
          <a:xfrm>
            <a:off x="786095" y="1938042"/>
            <a:ext cx="4598930" cy="3843088"/>
          </a:xfrm>
        </p:spPr>
        <p:txBody>
          <a:bodyPr>
            <a:normAutofit/>
          </a:bodyPr>
          <a:lstStyle/>
          <a:p>
            <a:pPr marL="0" indent="0">
              <a:buClr>
                <a:srgbClr val="FF0000"/>
              </a:buClr>
              <a:buSzPct val="140000"/>
              <a:buNone/>
            </a:pPr>
            <a:r>
              <a:rPr lang="ja-JP" altLang="en-US" sz="3500" dirty="0"/>
              <a:t>研究のリモート支援</a:t>
            </a:r>
            <a:endParaRPr lang="en-US" altLang="ja-JP" sz="3500" dirty="0"/>
          </a:p>
          <a:p>
            <a:pPr>
              <a:buClr>
                <a:srgbClr val="FF0000"/>
              </a:buClr>
              <a:buSzPct val="140000"/>
              <a:buFont typeface="Wingdings" panose="05000000000000000000" pitchFamily="2" charset="2"/>
              <a:buChar char="Ø"/>
            </a:pPr>
            <a:r>
              <a:rPr lang="ja-JP" altLang="en-US" dirty="0"/>
              <a:t>リモートで図書館員に相談。</a:t>
            </a:r>
            <a:endParaRPr lang="en-US" altLang="ja-JP" dirty="0"/>
          </a:p>
          <a:p>
            <a:pPr>
              <a:buClr>
                <a:srgbClr val="FF0000"/>
              </a:buClr>
              <a:buSzPct val="140000"/>
              <a:buFont typeface="Wingdings" panose="05000000000000000000" pitchFamily="2" charset="2"/>
              <a:buChar char="Ø"/>
            </a:pPr>
            <a:r>
              <a:rPr lang="ja-JP" altLang="en-US" dirty="0"/>
              <a:t>主題の専門家を紹介。</a:t>
            </a:r>
            <a:endParaRPr lang="en-US" altLang="ja-JP" dirty="0"/>
          </a:p>
          <a:p>
            <a:pPr>
              <a:buClr>
                <a:srgbClr val="FF0000"/>
              </a:buClr>
              <a:buSzPct val="140000"/>
              <a:buFont typeface="Wingdings" panose="05000000000000000000" pitchFamily="2" charset="2"/>
              <a:buChar char="Ø"/>
            </a:pPr>
            <a:r>
              <a:rPr lang="ja-JP" altLang="en-US" dirty="0"/>
              <a:t>情報探索、情報管理、コンピュータスキルなどに関するワークショップをリモートで開催。登録の勧誘。</a:t>
            </a: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27</a:t>
            </a:fld>
            <a:endParaRPr kumimoji="1" lang="ja-JP" altLang="en-US"/>
          </a:p>
        </p:txBody>
      </p:sp>
      <p:sp>
        <p:nvSpPr>
          <p:cNvPr id="3" name="矢印: 左 2">
            <a:extLst>
              <a:ext uri="{FF2B5EF4-FFF2-40B4-BE49-F238E27FC236}">
                <a16:creationId xmlns:a16="http://schemas.microsoft.com/office/drawing/2014/main" id="{702C9482-E02D-44A4-BED7-E5482A3AF04E}"/>
              </a:ext>
            </a:extLst>
          </p:cNvPr>
          <p:cNvSpPr/>
          <p:nvPr/>
        </p:nvSpPr>
        <p:spPr>
          <a:xfrm>
            <a:off x="9573104" y="2121592"/>
            <a:ext cx="1015078" cy="67400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左 9">
            <a:extLst>
              <a:ext uri="{FF2B5EF4-FFF2-40B4-BE49-F238E27FC236}">
                <a16:creationId xmlns:a16="http://schemas.microsoft.com/office/drawing/2014/main" id="{1DF7C2B2-C96E-4B3B-B215-CA9A114C768C}"/>
              </a:ext>
            </a:extLst>
          </p:cNvPr>
          <p:cNvSpPr/>
          <p:nvPr/>
        </p:nvSpPr>
        <p:spPr>
          <a:xfrm>
            <a:off x="8103061" y="2580837"/>
            <a:ext cx="1015078" cy="67400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942D423-FD1E-4537-9737-BB9B44AFCC6C}"/>
              </a:ext>
            </a:extLst>
          </p:cNvPr>
          <p:cNvSpPr/>
          <p:nvPr/>
        </p:nvSpPr>
        <p:spPr>
          <a:xfrm>
            <a:off x="831810" y="1295400"/>
            <a:ext cx="3749744" cy="584775"/>
          </a:xfrm>
          <a:prstGeom prst="rect">
            <a:avLst/>
          </a:prstGeom>
        </p:spPr>
        <p:txBody>
          <a:bodyPr wrap="none">
            <a:spAutoFit/>
          </a:bodyPr>
          <a:lstStyle/>
          <a:p>
            <a:r>
              <a:rPr lang="ja-JP" altLang="en-US" sz="3200" dirty="0"/>
              <a:t>コーネル大学図書館</a:t>
            </a:r>
          </a:p>
        </p:txBody>
      </p:sp>
    </p:spTree>
    <p:extLst>
      <p:ext uri="{BB962C8B-B14F-4D97-AF65-F5344CB8AC3E}">
        <p14:creationId xmlns:p14="http://schemas.microsoft.com/office/powerpoint/2010/main" val="247185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30" y="414215"/>
            <a:ext cx="9424710" cy="881185"/>
          </a:xfrm>
        </p:spPr>
        <p:txBody>
          <a:bodyPr>
            <a:normAutofit/>
          </a:bodyPr>
          <a:lstStyle/>
          <a:p>
            <a:r>
              <a:rPr lang="ja-JP" altLang="en-US" sz="4000" dirty="0"/>
              <a:t>３．大学図書館とリモートサービス</a:t>
            </a:r>
          </a:p>
        </p:txBody>
      </p:sp>
      <p:sp>
        <p:nvSpPr>
          <p:cNvPr id="6" name="コンテンツ プレースホルダー 2"/>
          <p:cNvSpPr>
            <a:spLocks noGrp="1"/>
          </p:cNvSpPr>
          <p:nvPr>
            <p:ph idx="1"/>
          </p:nvPr>
        </p:nvSpPr>
        <p:spPr>
          <a:xfrm>
            <a:off x="831810" y="2090501"/>
            <a:ext cx="4598930" cy="3843088"/>
          </a:xfrm>
        </p:spPr>
        <p:txBody>
          <a:bodyPr>
            <a:normAutofit/>
          </a:bodyPr>
          <a:lstStyle/>
          <a:p>
            <a:pPr marL="0" indent="0">
              <a:buClr>
                <a:srgbClr val="FF0000"/>
              </a:buClr>
              <a:buSzPct val="140000"/>
              <a:buNone/>
            </a:pPr>
            <a:r>
              <a:rPr lang="ja-JP" altLang="en-US" dirty="0"/>
              <a:t>リモートでの学習のための資料とサポート</a:t>
            </a:r>
            <a:endParaRPr lang="en-US" altLang="ja-JP" dirty="0"/>
          </a:p>
          <a:p>
            <a:pPr>
              <a:buClr>
                <a:srgbClr val="FF0000"/>
              </a:buClr>
              <a:buSzPct val="140000"/>
              <a:buFont typeface="Wingdings" panose="05000000000000000000" pitchFamily="2" charset="2"/>
              <a:buChar char="Ø"/>
            </a:pPr>
            <a:r>
              <a:rPr lang="ja-JP" altLang="en-US" dirty="0"/>
              <a:t>図書館員に相談しましょう。</a:t>
            </a:r>
            <a:endParaRPr lang="en-US" altLang="ja-JP" dirty="0"/>
          </a:p>
          <a:p>
            <a:pPr>
              <a:buClr>
                <a:srgbClr val="FF0000"/>
              </a:buClr>
              <a:buSzPct val="140000"/>
              <a:buFont typeface="Wingdings" panose="05000000000000000000" pitchFamily="2" charset="2"/>
              <a:buChar char="Ø"/>
            </a:pPr>
            <a:r>
              <a:rPr lang="ja-JP" altLang="en-US" dirty="0"/>
              <a:t>リモートで図書館員に会いましょう。</a:t>
            </a:r>
            <a:endParaRPr lang="en-US" altLang="ja-JP" dirty="0"/>
          </a:p>
          <a:p>
            <a:pPr>
              <a:buClr>
                <a:srgbClr val="FF0000"/>
              </a:buClr>
              <a:buSzPct val="140000"/>
              <a:buFont typeface="Wingdings" panose="05000000000000000000" pitchFamily="2" charset="2"/>
              <a:buChar char="Ø"/>
            </a:pPr>
            <a:r>
              <a:rPr lang="ja-JP" altLang="en-US" dirty="0"/>
              <a:t>図書館員がコース（授業）ガイド、研究ガイド、技術ガイドを用意しています。</a:t>
            </a: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28</a:t>
            </a:fld>
            <a:endParaRPr kumimoji="1" lang="ja-JP" altLang="en-US"/>
          </a:p>
        </p:txBody>
      </p:sp>
      <p:sp>
        <p:nvSpPr>
          <p:cNvPr id="3" name="矢印: 左 2">
            <a:extLst>
              <a:ext uri="{FF2B5EF4-FFF2-40B4-BE49-F238E27FC236}">
                <a16:creationId xmlns:a16="http://schemas.microsoft.com/office/drawing/2014/main" id="{702C9482-E02D-44A4-BED7-E5482A3AF04E}"/>
              </a:ext>
            </a:extLst>
          </p:cNvPr>
          <p:cNvSpPr/>
          <p:nvPr/>
        </p:nvSpPr>
        <p:spPr>
          <a:xfrm rot="16200000">
            <a:off x="5727976" y="1600992"/>
            <a:ext cx="1015078" cy="67400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左 9">
            <a:extLst>
              <a:ext uri="{FF2B5EF4-FFF2-40B4-BE49-F238E27FC236}">
                <a16:creationId xmlns:a16="http://schemas.microsoft.com/office/drawing/2014/main" id="{1DF7C2B2-C96E-4B3B-B215-CA9A114C768C}"/>
              </a:ext>
            </a:extLst>
          </p:cNvPr>
          <p:cNvSpPr/>
          <p:nvPr/>
        </p:nvSpPr>
        <p:spPr>
          <a:xfrm rot="16200000">
            <a:off x="7500676" y="1636419"/>
            <a:ext cx="1015078" cy="67400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942D423-FD1E-4537-9737-BB9B44AFCC6C}"/>
              </a:ext>
            </a:extLst>
          </p:cNvPr>
          <p:cNvSpPr/>
          <p:nvPr/>
        </p:nvSpPr>
        <p:spPr>
          <a:xfrm>
            <a:off x="831810" y="1295400"/>
            <a:ext cx="3749744" cy="584775"/>
          </a:xfrm>
          <a:prstGeom prst="rect">
            <a:avLst/>
          </a:prstGeom>
        </p:spPr>
        <p:txBody>
          <a:bodyPr wrap="none">
            <a:spAutoFit/>
          </a:bodyPr>
          <a:lstStyle/>
          <a:p>
            <a:r>
              <a:rPr lang="ja-JP" altLang="en-US" sz="3200" dirty="0"/>
              <a:t>コーネル大学図書館</a:t>
            </a:r>
          </a:p>
        </p:txBody>
      </p:sp>
      <p:pic>
        <p:nvPicPr>
          <p:cNvPr id="11" name="図 10" descr="グラフィカル ユーザー インターフェイス, テキスト, アプリケーション, メール&#10;&#10;自動的に生成された説明">
            <a:extLst>
              <a:ext uri="{FF2B5EF4-FFF2-40B4-BE49-F238E27FC236}">
                <a16:creationId xmlns:a16="http://schemas.microsoft.com/office/drawing/2014/main" id="{9C940BE7-0B6C-410B-B9B8-F44E20433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0740" y="2542761"/>
            <a:ext cx="6502955" cy="2217867"/>
          </a:xfrm>
          <a:prstGeom prst="rect">
            <a:avLst/>
          </a:prstGeom>
          <a:ln>
            <a:solidFill>
              <a:schemeClr val="accent1">
                <a:shade val="50000"/>
              </a:schemeClr>
            </a:solidFill>
          </a:ln>
        </p:spPr>
      </p:pic>
    </p:spTree>
    <p:extLst>
      <p:ext uri="{BB962C8B-B14F-4D97-AF65-F5344CB8AC3E}">
        <p14:creationId xmlns:p14="http://schemas.microsoft.com/office/powerpoint/2010/main" val="2766552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Web サイト&#10;&#10;自動的に生成された説明">
            <a:extLst>
              <a:ext uri="{FF2B5EF4-FFF2-40B4-BE49-F238E27FC236}">
                <a16:creationId xmlns:a16="http://schemas.microsoft.com/office/drawing/2014/main" id="{6ACC2EFF-0893-4D2E-99A0-194644E11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8537" y="1880175"/>
            <a:ext cx="6344126" cy="3242786"/>
          </a:xfrm>
          <a:prstGeom prst="rect">
            <a:avLst/>
          </a:prstGeom>
        </p:spPr>
      </p:pic>
      <p:sp>
        <p:nvSpPr>
          <p:cNvPr id="2" name="タイトル 1"/>
          <p:cNvSpPr>
            <a:spLocks noGrp="1"/>
          </p:cNvSpPr>
          <p:nvPr>
            <p:ph type="title"/>
          </p:nvPr>
        </p:nvSpPr>
        <p:spPr>
          <a:xfrm>
            <a:off x="480118" y="600429"/>
            <a:ext cx="5447070" cy="881185"/>
          </a:xfrm>
        </p:spPr>
        <p:txBody>
          <a:bodyPr>
            <a:normAutofit fontScale="90000"/>
          </a:bodyPr>
          <a:lstStyle/>
          <a:p>
            <a:r>
              <a:rPr lang="ja-JP" altLang="en-US" sz="4000" dirty="0"/>
              <a:t>４．海外の大学図書館でのリモートサービスの試み</a:t>
            </a:r>
            <a:br>
              <a:rPr lang="ja-JP" altLang="en-US" sz="4000" dirty="0"/>
            </a:br>
            <a:endParaRPr lang="ja-JP" altLang="en-US" sz="4000" dirty="0"/>
          </a:p>
        </p:txBody>
      </p:sp>
      <p:sp>
        <p:nvSpPr>
          <p:cNvPr id="6" name="コンテンツ プレースホルダー 2"/>
          <p:cNvSpPr>
            <a:spLocks noGrp="1"/>
          </p:cNvSpPr>
          <p:nvPr>
            <p:ph idx="1"/>
          </p:nvPr>
        </p:nvSpPr>
        <p:spPr>
          <a:xfrm>
            <a:off x="762355" y="1973890"/>
            <a:ext cx="4598930" cy="3843088"/>
          </a:xfrm>
        </p:spPr>
        <p:txBody>
          <a:bodyPr>
            <a:normAutofit/>
          </a:bodyPr>
          <a:lstStyle/>
          <a:p>
            <a:pPr>
              <a:buClr>
                <a:srgbClr val="FF0000"/>
              </a:buClr>
              <a:buSzPct val="140000"/>
              <a:buFont typeface="Wingdings" panose="05000000000000000000" pitchFamily="2" charset="2"/>
              <a:buChar char="Ø"/>
            </a:pPr>
            <a:r>
              <a:rPr lang="ja-JP" altLang="en-US" dirty="0"/>
              <a:t>大学のホームページで、</a:t>
            </a:r>
            <a:r>
              <a:rPr lang="en-US" altLang="ja-JP" dirty="0" err="1"/>
              <a:t>COVID</a:t>
            </a:r>
            <a:r>
              <a:rPr lang="en-US" altLang="ja-JP" dirty="0"/>
              <a:t>-19</a:t>
            </a:r>
            <a:r>
              <a:rPr lang="ja-JP" altLang="en-US" dirty="0"/>
              <a:t>に関係する情報を集約している。</a:t>
            </a:r>
            <a:endParaRPr lang="en-US" altLang="ja-JP" dirty="0"/>
          </a:p>
          <a:p>
            <a:pPr>
              <a:buClr>
                <a:srgbClr val="FF0000"/>
              </a:buClr>
              <a:buSzPct val="140000"/>
              <a:buFont typeface="Wingdings" panose="05000000000000000000" pitchFamily="2" charset="2"/>
              <a:buChar char="Ø"/>
            </a:pPr>
            <a:r>
              <a:rPr lang="ja-JP" altLang="en-US" dirty="0"/>
              <a:t>現在（</a:t>
            </a:r>
            <a:r>
              <a:rPr lang="en-US" altLang="ja-JP" dirty="0"/>
              <a:t>10</a:t>
            </a:r>
            <a:r>
              <a:rPr lang="ja-JP" altLang="en-US" dirty="0"/>
              <a:t>月）は、地域（郡）の自治体のガイドラインでステージ２に該当。</a:t>
            </a:r>
            <a:endParaRPr lang="en-US" altLang="ja-JP" dirty="0"/>
          </a:p>
          <a:p>
            <a:pPr>
              <a:buClr>
                <a:srgbClr val="FF0000"/>
              </a:buClr>
              <a:buSzPct val="140000"/>
              <a:buFont typeface="Wingdings" panose="05000000000000000000" pitchFamily="2" charset="2"/>
              <a:buChar char="Ø"/>
            </a:pPr>
            <a:r>
              <a:rPr lang="ja-JP" altLang="en-US" dirty="0"/>
              <a:t>キャンパス内ではマスク、手洗い、</a:t>
            </a:r>
            <a:r>
              <a:rPr lang="en-US" altLang="ja-JP" dirty="0"/>
              <a:t>6</a:t>
            </a:r>
            <a:r>
              <a:rPr lang="ja-JP" altLang="en-US" dirty="0"/>
              <a:t>フィートの対人距離が要請されている。</a:t>
            </a: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29</a:t>
            </a:fld>
            <a:endParaRPr kumimoji="1" lang="ja-JP" altLang="en-US"/>
          </a:p>
        </p:txBody>
      </p:sp>
      <p:sp>
        <p:nvSpPr>
          <p:cNvPr id="3" name="矢印: 左 2">
            <a:extLst>
              <a:ext uri="{FF2B5EF4-FFF2-40B4-BE49-F238E27FC236}">
                <a16:creationId xmlns:a16="http://schemas.microsoft.com/office/drawing/2014/main" id="{702C9482-E02D-44A4-BED7-E5482A3AF04E}"/>
              </a:ext>
            </a:extLst>
          </p:cNvPr>
          <p:cNvSpPr/>
          <p:nvPr/>
        </p:nvSpPr>
        <p:spPr>
          <a:xfrm>
            <a:off x="7458879" y="2303097"/>
            <a:ext cx="1015078" cy="45706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942D423-FD1E-4537-9737-BB9B44AFCC6C}"/>
              </a:ext>
            </a:extLst>
          </p:cNvPr>
          <p:cNvSpPr/>
          <p:nvPr/>
        </p:nvSpPr>
        <p:spPr>
          <a:xfrm>
            <a:off x="831809" y="1295400"/>
            <a:ext cx="7642147" cy="584775"/>
          </a:xfrm>
          <a:prstGeom prst="rect">
            <a:avLst/>
          </a:prstGeom>
        </p:spPr>
        <p:txBody>
          <a:bodyPr wrap="square">
            <a:spAutoFit/>
          </a:bodyPr>
          <a:lstStyle/>
          <a:p>
            <a:r>
              <a:rPr lang="ja-JP" altLang="en-US" sz="3200" dirty="0"/>
              <a:t>スタンフォード大学（カリフォルニア州）</a:t>
            </a:r>
          </a:p>
        </p:txBody>
      </p:sp>
      <p:sp>
        <p:nvSpPr>
          <p:cNvPr id="9" name="正方形/長方形 8">
            <a:extLst>
              <a:ext uri="{FF2B5EF4-FFF2-40B4-BE49-F238E27FC236}">
                <a16:creationId xmlns:a16="http://schemas.microsoft.com/office/drawing/2014/main" id="{B797F00D-5821-4467-B3C9-CA4FD9C80D31}"/>
              </a:ext>
            </a:extLst>
          </p:cNvPr>
          <p:cNvSpPr/>
          <p:nvPr/>
        </p:nvSpPr>
        <p:spPr>
          <a:xfrm>
            <a:off x="6830717" y="5376386"/>
            <a:ext cx="2732864" cy="369332"/>
          </a:xfrm>
          <a:prstGeom prst="rect">
            <a:avLst/>
          </a:prstGeom>
          <a:ln>
            <a:solidFill>
              <a:schemeClr val="accent1">
                <a:shade val="50000"/>
              </a:schemeClr>
            </a:solidFill>
          </a:ln>
        </p:spPr>
        <p:txBody>
          <a:bodyPr wrap="none">
            <a:spAutoFit/>
          </a:bodyPr>
          <a:lstStyle/>
          <a:p>
            <a:r>
              <a:rPr lang="ja-JP" altLang="en-US" dirty="0"/>
              <a:t>https://www.stanford.edu/</a:t>
            </a:r>
          </a:p>
        </p:txBody>
      </p:sp>
    </p:spTree>
    <p:extLst>
      <p:ext uri="{BB962C8B-B14F-4D97-AF65-F5344CB8AC3E}">
        <p14:creationId xmlns:p14="http://schemas.microsoft.com/office/powerpoint/2010/main" val="2089973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30" y="136525"/>
            <a:ext cx="9958111" cy="1671564"/>
          </a:xfrm>
        </p:spPr>
        <p:txBody>
          <a:bodyPr>
            <a:normAutofit/>
          </a:bodyPr>
          <a:lstStyle/>
          <a:p>
            <a:r>
              <a:rPr lang="ja-JP" altLang="en-US" sz="4000" dirty="0"/>
              <a:t>１．コロナウイルス感染症の今</a:t>
            </a:r>
          </a:p>
        </p:txBody>
      </p:sp>
      <p:sp>
        <p:nvSpPr>
          <p:cNvPr id="6" name="コンテンツ プレースホルダー 2"/>
          <p:cNvSpPr>
            <a:spLocks noGrp="1"/>
          </p:cNvSpPr>
          <p:nvPr>
            <p:ph idx="1"/>
          </p:nvPr>
        </p:nvSpPr>
        <p:spPr>
          <a:xfrm>
            <a:off x="509425" y="1371846"/>
            <a:ext cx="10844375" cy="4114308"/>
          </a:xfrm>
        </p:spPr>
        <p:txBody>
          <a:bodyPr>
            <a:normAutofit/>
          </a:bodyPr>
          <a:lstStyle/>
          <a:p>
            <a:pPr>
              <a:buClr>
                <a:srgbClr val="FF0000"/>
              </a:buClr>
              <a:buSzPct val="140000"/>
              <a:buFont typeface="Wingdings" panose="05000000000000000000" pitchFamily="2" charset="2"/>
              <a:buChar char="Ø"/>
            </a:pPr>
            <a:r>
              <a:rPr lang="ja-JP" altLang="en-US" dirty="0"/>
              <a:t>世界のコロナウイルス新規感染者数の推移　（</a:t>
            </a:r>
            <a:r>
              <a:rPr lang="en-US" altLang="ja-JP" dirty="0"/>
              <a:t>2020</a:t>
            </a:r>
            <a:r>
              <a:rPr lang="ja-JP" altLang="en-US" dirty="0"/>
              <a:t>年</a:t>
            </a:r>
            <a:r>
              <a:rPr lang="en-US" altLang="ja-JP" dirty="0"/>
              <a:t>11</a:t>
            </a:r>
            <a:r>
              <a:rPr lang="ja-JP" altLang="en-US" dirty="0"/>
              <a:t>月</a:t>
            </a:r>
            <a:r>
              <a:rPr lang="en-US" altLang="ja-JP" dirty="0"/>
              <a:t>11</a:t>
            </a:r>
            <a:r>
              <a:rPr lang="ja-JP" altLang="en-US" dirty="0"/>
              <a:t>日データ　</a:t>
            </a:r>
            <a:r>
              <a:rPr lang="en-US" altLang="ja-JP" dirty="0"/>
              <a:t>WHO</a:t>
            </a:r>
            <a:r>
              <a:rPr lang="ja-JP" altLang="en-US" dirty="0"/>
              <a:t>）</a:t>
            </a:r>
            <a:r>
              <a:rPr lang="ja-JP" altLang="en-US" dirty="0">
                <a:solidFill>
                  <a:srgbClr val="FF0000"/>
                </a:solidFill>
              </a:rPr>
              <a:t>ー</a:t>
            </a:r>
            <a:r>
              <a:rPr lang="ja-JP" altLang="en-US" dirty="0"/>
              <a:t>世界全体で増加。ヨーロッパや北米で感染者数が増加。</a:t>
            </a: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a:t>
            </a:fld>
            <a:endParaRPr kumimoji="1" lang="ja-JP" altLang="en-US"/>
          </a:p>
        </p:txBody>
      </p:sp>
      <p:pic>
        <p:nvPicPr>
          <p:cNvPr id="5" name="図 4" descr="グラフィカル ユーザー インターフェイス が含まれている画像&#10;&#10;自動的に生成された説明">
            <a:extLst>
              <a:ext uri="{FF2B5EF4-FFF2-40B4-BE49-F238E27FC236}">
                <a16:creationId xmlns:a16="http://schemas.microsoft.com/office/drawing/2014/main" id="{F17ED86C-AAEF-4770-A6B5-95B4E5FC0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805" y="2316285"/>
            <a:ext cx="8329613" cy="4195505"/>
          </a:xfrm>
          <a:prstGeom prst="rect">
            <a:avLst/>
          </a:prstGeom>
        </p:spPr>
      </p:pic>
    </p:spTree>
    <p:extLst>
      <p:ext uri="{BB962C8B-B14F-4D97-AF65-F5344CB8AC3E}">
        <p14:creationId xmlns:p14="http://schemas.microsoft.com/office/powerpoint/2010/main" val="2955293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B74D9D6-D1DD-43FD-9772-1D5D0B710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729" y="1750108"/>
            <a:ext cx="6566630" cy="3185255"/>
          </a:xfrm>
          <a:prstGeom prst="rect">
            <a:avLst/>
          </a:prstGeom>
        </p:spPr>
      </p:pic>
      <p:sp>
        <p:nvSpPr>
          <p:cNvPr id="2" name="タイトル 1"/>
          <p:cNvSpPr>
            <a:spLocks noGrp="1"/>
          </p:cNvSpPr>
          <p:nvPr>
            <p:ph type="title"/>
          </p:nvPr>
        </p:nvSpPr>
        <p:spPr>
          <a:xfrm>
            <a:off x="480118" y="600429"/>
            <a:ext cx="5447070" cy="881185"/>
          </a:xfrm>
        </p:spPr>
        <p:txBody>
          <a:bodyPr>
            <a:normAutofit fontScale="90000"/>
          </a:bodyPr>
          <a:lstStyle/>
          <a:p>
            <a:r>
              <a:rPr lang="ja-JP" altLang="en-US" sz="4000" dirty="0"/>
              <a:t>４．海外の大学図書館でのリモートサービスの試み</a:t>
            </a:r>
            <a:br>
              <a:rPr lang="ja-JP" altLang="en-US" sz="4000" dirty="0"/>
            </a:br>
            <a:endParaRPr lang="ja-JP" altLang="en-US" sz="4000" dirty="0"/>
          </a:p>
        </p:txBody>
      </p:sp>
      <p:sp>
        <p:nvSpPr>
          <p:cNvPr id="6" name="コンテンツ プレースホルダー 2"/>
          <p:cNvSpPr>
            <a:spLocks noGrp="1"/>
          </p:cNvSpPr>
          <p:nvPr>
            <p:ph idx="1"/>
          </p:nvPr>
        </p:nvSpPr>
        <p:spPr>
          <a:xfrm>
            <a:off x="762355" y="1973890"/>
            <a:ext cx="4598930" cy="3843088"/>
          </a:xfrm>
        </p:spPr>
        <p:txBody>
          <a:bodyPr>
            <a:normAutofit/>
          </a:bodyPr>
          <a:lstStyle/>
          <a:p>
            <a:pPr>
              <a:buClr>
                <a:srgbClr val="FF0000"/>
              </a:buClr>
              <a:buSzPct val="140000"/>
              <a:buFont typeface="Wingdings" panose="05000000000000000000" pitchFamily="2" charset="2"/>
              <a:buChar char="Ø"/>
            </a:pPr>
            <a:r>
              <a:rPr lang="ja-JP" altLang="en-US" dirty="0"/>
              <a:t>大学のホームページで、</a:t>
            </a:r>
            <a:r>
              <a:rPr lang="en-US" altLang="ja-JP" dirty="0" err="1"/>
              <a:t>COVID</a:t>
            </a:r>
            <a:r>
              <a:rPr lang="en-US" altLang="ja-JP" dirty="0"/>
              <a:t>-19</a:t>
            </a:r>
            <a:r>
              <a:rPr lang="ja-JP" altLang="en-US" dirty="0"/>
              <a:t>に関係する情報を集約している。</a:t>
            </a:r>
            <a:endParaRPr lang="en-US" altLang="ja-JP" dirty="0"/>
          </a:p>
          <a:p>
            <a:pPr>
              <a:buClr>
                <a:srgbClr val="FF0000"/>
              </a:buClr>
              <a:buSzPct val="140000"/>
              <a:buFont typeface="Wingdings" panose="05000000000000000000" pitchFamily="2" charset="2"/>
              <a:buChar char="Ø"/>
            </a:pPr>
            <a:r>
              <a:rPr lang="ja-JP" altLang="en-US" dirty="0"/>
              <a:t>授業は秋学期はほとんどリモート</a:t>
            </a: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30</a:t>
            </a:fld>
            <a:endParaRPr kumimoji="1" lang="ja-JP" altLang="en-US"/>
          </a:p>
        </p:txBody>
      </p:sp>
      <p:sp>
        <p:nvSpPr>
          <p:cNvPr id="3" name="矢印: 左 2">
            <a:extLst>
              <a:ext uri="{FF2B5EF4-FFF2-40B4-BE49-F238E27FC236}">
                <a16:creationId xmlns:a16="http://schemas.microsoft.com/office/drawing/2014/main" id="{702C9482-E02D-44A4-BED7-E5482A3AF04E}"/>
              </a:ext>
            </a:extLst>
          </p:cNvPr>
          <p:cNvSpPr/>
          <p:nvPr/>
        </p:nvSpPr>
        <p:spPr>
          <a:xfrm>
            <a:off x="11418829" y="3276866"/>
            <a:ext cx="700913" cy="45706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942D423-FD1E-4537-9737-BB9B44AFCC6C}"/>
              </a:ext>
            </a:extLst>
          </p:cNvPr>
          <p:cNvSpPr/>
          <p:nvPr/>
        </p:nvSpPr>
        <p:spPr>
          <a:xfrm>
            <a:off x="831810" y="1295400"/>
            <a:ext cx="5873790" cy="584775"/>
          </a:xfrm>
          <a:prstGeom prst="rect">
            <a:avLst/>
          </a:prstGeom>
        </p:spPr>
        <p:txBody>
          <a:bodyPr wrap="square">
            <a:spAutoFit/>
          </a:bodyPr>
          <a:lstStyle/>
          <a:p>
            <a:r>
              <a:rPr lang="ja-JP" altLang="en-US" sz="3200" dirty="0"/>
              <a:t>スタンフォード大学</a:t>
            </a:r>
          </a:p>
        </p:txBody>
      </p:sp>
      <p:sp>
        <p:nvSpPr>
          <p:cNvPr id="9" name="正方形/長方形 8">
            <a:extLst>
              <a:ext uri="{FF2B5EF4-FFF2-40B4-BE49-F238E27FC236}">
                <a16:creationId xmlns:a16="http://schemas.microsoft.com/office/drawing/2014/main" id="{B797F00D-5821-4467-B3C9-CA4FD9C80D31}"/>
              </a:ext>
            </a:extLst>
          </p:cNvPr>
          <p:cNvSpPr/>
          <p:nvPr/>
        </p:nvSpPr>
        <p:spPr>
          <a:xfrm>
            <a:off x="6830717" y="5376386"/>
            <a:ext cx="4261551" cy="369332"/>
          </a:xfrm>
          <a:prstGeom prst="rect">
            <a:avLst/>
          </a:prstGeom>
          <a:ln>
            <a:solidFill>
              <a:schemeClr val="accent1">
                <a:shade val="50000"/>
              </a:schemeClr>
            </a:solidFill>
          </a:ln>
        </p:spPr>
        <p:txBody>
          <a:bodyPr wrap="none">
            <a:spAutoFit/>
          </a:bodyPr>
          <a:lstStyle/>
          <a:p>
            <a:r>
              <a:rPr lang="en-US" altLang="ja-JP" dirty="0"/>
              <a:t>https://</a:t>
            </a:r>
            <a:r>
              <a:rPr lang="en-US" altLang="ja-JP" dirty="0" err="1"/>
              <a:t>healthalerts.stanford.edu</a:t>
            </a:r>
            <a:r>
              <a:rPr lang="en-US" altLang="ja-JP" dirty="0"/>
              <a:t>/</a:t>
            </a:r>
            <a:r>
              <a:rPr lang="en-US" altLang="ja-JP" dirty="0" err="1"/>
              <a:t>covid</a:t>
            </a:r>
            <a:r>
              <a:rPr lang="en-US" altLang="ja-JP" dirty="0"/>
              <a:t>-19/</a:t>
            </a:r>
            <a:endParaRPr lang="ja-JP" altLang="en-US" dirty="0"/>
          </a:p>
        </p:txBody>
      </p:sp>
      <p:sp>
        <p:nvSpPr>
          <p:cNvPr id="10" name="テキスト ボックス 9">
            <a:extLst>
              <a:ext uri="{FF2B5EF4-FFF2-40B4-BE49-F238E27FC236}">
                <a16:creationId xmlns:a16="http://schemas.microsoft.com/office/drawing/2014/main" id="{801E9CD5-1ED4-4E49-BCFD-ADBB560AA66E}"/>
              </a:ext>
            </a:extLst>
          </p:cNvPr>
          <p:cNvSpPr txBox="1"/>
          <p:nvPr/>
        </p:nvSpPr>
        <p:spPr>
          <a:xfrm>
            <a:off x="6241916" y="1338088"/>
            <a:ext cx="4311191" cy="369332"/>
          </a:xfrm>
          <a:prstGeom prst="rect">
            <a:avLst/>
          </a:prstGeom>
          <a:noFill/>
        </p:spPr>
        <p:txBody>
          <a:bodyPr wrap="square" rtlCol="0">
            <a:spAutoFit/>
          </a:bodyPr>
          <a:lstStyle/>
          <a:p>
            <a:r>
              <a:rPr kumimoji="1" lang="en-US" altLang="ja-JP" dirty="0"/>
              <a:t>2020</a:t>
            </a:r>
            <a:r>
              <a:rPr kumimoji="1" lang="ja-JP" altLang="en-US" dirty="0"/>
              <a:t>年</a:t>
            </a:r>
            <a:r>
              <a:rPr kumimoji="1" lang="en-US" altLang="ja-JP" dirty="0"/>
              <a:t>11</a:t>
            </a:r>
            <a:r>
              <a:rPr kumimoji="1" lang="ja-JP" altLang="en-US" dirty="0"/>
              <a:t>月</a:t>
            </a:r>
            <a:r>
              <a:rPr kumimoji="1" lang="en-US" altLang="ja-JP" dirty="0"/>
              <a:t>10</a:t>
            </a:r>
            <a:r>
              <a:rPr kumimoji="1" lang="ja-JP" altLang="en-US" dirty="0"/>
              <a:t>日　</a:t>
            </a:r>
            <a:r>
              <a:rPr lang="ja-JP" altLang="en-US" dirty="0"/>
              <a:t>スタンフォード大学</a:t>
            </a:r>
            <a:r>
              <a:rPr kumimoji="1" lang="en-US" altLang="ja-JP" dirty="0"/>
              <a:t>HP</a:t>
            </a:r>
            <a:r>
              <a:rPr kumimoji="1" lang="ja-JP" altLang="en-US" dirty="0"/>
              <a:t>　　</a:t>
            </a:r>
            <a:endParaRPr kumimoji="1" lang="ja-JP" altLang="en-US" sz="2400" dirty="0"/>
          </a:p>
        </p:txBody>
      </p:sp>
    </p:spTree>
    <p:extLst>
      <p:ext uri="{BB962C8B-B14F-4D97-AF65-F5344CB8AC3E}">
        <p14:creationId xmlns:p14="http://schemas.microsoft.com/office/powerpoint/2010/main" val="210920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30" y="414215"/>
            <a:ext cx="5447070" cy="881185"/>
          </a:xfrm>
        </p:spPr>
        <p:txBody>
          <a:bodyPr>
            <a:normAutofit fontScale="90000"/>
          </a:bodyPr>
          <a:lstStyle/>
          <a:p>
            <a:r>
              <a:rPr lang="ja-JP" altLang="en-US" sz="4000" dirty="0"/>
              <a:t>４．海外の大学図書館でのリモートサービスの試み</a:t>
            </a:r>
          </a:p>
        </p:txBody>
      </p:sp>
      <p:sp>
        <p:nvSpPr>
          <p:cNvPr id="6" name="コンテンツ プレースホルダー 2"/>
          <p:cNvSpPr>
            <a:spLocks noGrp="1"/>
          </p:cNvSpPr>
          <p:nvPr>
            <p:ph idx="1"/>
          </p:nvPr>
        </p:nvSpPr>
        <p:spPr>
          <a:xfrm>
            <a:off x="762355" y="2176585"/>
            <a:ext cx="4598930" cy="3843088"/>
          </a:xfrm>
        </p:spPr>
        <p:txBody>
          <a:bodyPr>
            <a:normAutofit/>
          </a:bodyPr>
          <a:lstStyle/>
          <a:p>
            <a:pPr>
              <a:buClr>
                <a:srgbClr val="FF0000"/>
              </a:buClr>
              <a:buSzPct val="140000"/>
              <a:buFont typeface="Wingdings" panose="05000000000000000000" pitchFamily="2" charset="2"/>
              <a:buChar char="Ø"/>
            </a:pPr>
            <a:r>
              <a:rPr lang="ja-JP" altLang="en-US" dirty="0"/>
              <a:t>大学図書館のホームページでも同様に</a:t>
            </a:r>
            <a:r>
              <a:rPr lang="en-US" altLang="ja-JP" dirty="0" err="1"/>
              <a:t>COVID</a:t>
            </a:r>
            <a:r>
              <a:rPr lang="en-US" altLang="ja-JP" dirty="0"/>
              <a:t>-19</a:t>
            </a:r>
            <a:r>
              <a:rPr lang="ja-JP" altLang="en-US" dirty="0"/>
              <a:t>に関する情報を集約して閲覧できるようにしている。</a:t>
            </a: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31</a:t>
            </a:fld>
            <a:endParaRPr kumimoji="1" lang="ja-JP" altLang="en-US"/>
          </a:p>
        </p:txBody>
      </p:sp>
      <p:sp>
        <p:nvSpPr>
          <p:cNvPr id="7" name="正方形/長方形 6">
            <a:extLst>
              <a:ext uri="{FF2B5EF4-FFF2-40B4-BE49-F238E27FC236}">
                <a16:creationId xmlns:a16="http://schemas.microsoft.com/office/drawing/2014/main" id="{A942D423-FD1E-4537-9737-BB9B44AFCC6C}"/>
              </a:ext>
            </a:extLst>
          </p:cNvPr>
          <p:cNvSpPr/>
          <p:nvPr/>
        </p:nvSpPr>
        <p:spPr>
          <a:xfrm>
            <a:off x="648930" y="1410661"/>
            <a:ext cx="5873790" cy="584775"/>
          </a:xfrm>
          <a:prstGeom prst="rect">
            <a:avLst/>
          </a:prstGeom>
        </p:spPr>
        <p:txBody>
          <a:bodyPr wrap="square">
            <a:spAutoFit/>
          </a:bodyPr>
          <a:lstStyle/>
          <a:p>
            <a:r>
              <a:rPr lang="ja-JP" altLang="en-US" sz="3200" dirty="0"/>
              <a:t>スタンフォード大学図書館</a:t>
            </a:r>
          </a:p>
        </p:txBody>
      </p:sp>
      <p:sp>
        <p:nvSpPr>
          <p:cNvPr id="9" name="正方形/長方形 8">
            <a:extLst>
              <a:ext uri="{FF2B5EF4-FFF2-40B4-BE49-F238E27FC236}">
                <a16:creationId xmlns:a16="http://schemas.microsoft.com/office/drawing/2014/main" id="{B797F00D-5821-4467-B3C9-CA4FD9C80D31}"/>
              </a:ext>
            </a:extLst>
          </p:cNvPr>
          <p:cNvSpPr/>
          <p:nvPr/>
        </p:nvSpPr>
        <p:spPr>
          <a:xfrm>
            <a:off x="6830717" y="5752063"/>
            <a:ext cx="2834430" cy="369332"/>
          </a:xfrm>
          <a:prstGeom prst="rect">
            <a:avLst/>
          </a:prstGeom>
          <a:ln>
            <a:solidFill>
              <a:schemeClr val="accent1">
                <a:shade val="50000"/>
              </a:schemeClr>
            </a:solidFill>
          </a:ln>
        </p:spPr>
        <p:txBody>
          <a:bodyPr wrap="none">
            <a:spAutoFit/>
          </a:bodyPr>
          <a:lstStyle/>
          <a:p>
            <a:r>
              <a:rPr lang="en-US" altLang="ja-JP" dirty="0"/>
              <a:t>https://</a:t>
            </a:r>
            <a:r>
              <a:rPr lang="en-US" altLang="ja-JP" dirty="0" err="1"/>
              <a:t>library.stanford.edu</a:t>
            </a:r>
            <a:r>
              <a:rPr lang="en-US" altLang="ja-JP" dirty="0"/>
              <a:t>/</a:t>
            </a:r>
            <a:endParaRPr lang="ja-JP" altLang="en-US" dirty="0"/>
          </a:p>
        </p:txBody>
      </p:sp>
      <p:pic>
        <p:nvPicPr>
          <p:cNvPr id="11" name="図 10" descr="カレンダー が含まれている画像&#10;&#10;自動的に生成された説明">
            <a:extLst>
              <a:ext uri="{FF2B5EF4-FFF2-40B4-BE49-F238E27FC236}">
                <a16:creationId xmlns:a16="http://schemas.microsoft.com/office/drawing/2014/main" id="{1131DCAB-ACE4-4F68-8989-1DAF63F30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1285" y="1061573"/>
            <a:ext cx="6698388" cy="4599915"/>
          </a:xfrm>
          <a:prstGeom prst="rect">
            <a:avLst/>
          </a:prstGeom>
        </p:spPr>
      </p:pic>
      <p:sp>
        <p:nvSpPr>
          <p:cNvPr id="3" name="矢印: 左 2">
            <a:extLst>
              <a:ext uri="{FF2B5EF4-FFF2-40B4-BE49-F238E27FC236}">
                <a16:creationId xmlns:a16="http://schemas.microsoft.com/office/drawing/2014/main" id="{702C9482-E02D-44A4-BED7-E5482A3AF04E}"/>
              </a:ext>
            </a:extLst>
          </p:cNvPr>
          <p:cNvSpPr/>
          <p:nvPr/>
        </p:nvSpPr>
        <p:spPr>
          <a:xfrm rot="16200000">
            <a:off x="11037796" y="850893"/>
            <a:ext cx="993658" cy="599099"/>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9754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24E71E3A-CA53-4BB4-ACE3-214BA83FE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6911" y="1603717"/>
            <a:ext cx="6902049" cy="3662194"/>
          </a:xfrm>
          <a:prstGeom prst="rect">
            <a:avLst/>
          </a:prstGeom>
        </p:spPr>
      </p:pic>
      <p:sp>
        <p:nvSpPr>
          <p:cNvPr id="2" name="タイトル 1"/>
          <p:cNvSpPr>
            <a:spLocks noGrp="1"/>
          </p:cNvSpPr>
          <p:nvPr>
            <p:ph type="title"/>
          </p:nvPr>
        </p:nvSpPr>
        <p:spPr>
          <a:xfrm>
            <a:off x="648930" y="414215"/>
            <a:ext cx="5447070" cy="881185"/>
          </a:xfrm>
        </p:spPr>
        <p:txBody>
          <a:bodyPr>
            <a:normAutofit fontScale="90000"/>
          </a:bodyPr>
          <a:lstStyle/>
          <a:p>
            <a:r>
              <a:rPr lang="ja-JP" altLang="en-US" sz="4000" dirty="0"/>
              <a:t>４．海外の大学図書館でのリモートサービスの試み</a:t>
            </a:r>
          </a:p>
        </p:txBody>
      </p:sp>
      <p:sp>
        <p:nvSpPr>
          <p:cNvPr id="6" name="コンテンツ プレースホルダー 2"/>
          <p:cNvSpPr>
            <a:spLocks noGrp="1"/>
          </p:cNvSpPr>
          <p:nvPr>
            <p:ph idx="1"/>
          </p:nvPr>
        </p:nvSpPr>
        <p:spPr>
          <a:xfrm>
            <a:off x="762355" y="2176585"/>
            <a:ext cx="4598930" cy="3843088"/>
          </a:xfrm>
        </p:spPr>
        <p:txBody>
          <a:bodyPr>
            <a:normAutofit/>
          </a:bodyPr>
          <a:lstStyle/>
          <a:p>
            <a:pPr>
              <a:buClr>
                <a:srgbClr val="FF0000"/>
              </a:buClr>
              <a:buSzPct val="140000"/>
              <a:buFont typeface="Wingdings" panose="05000000000000000000" pitchFamily="2" charset="2"/>
              <a:buChar char="Ø"/>
            </a:pPr>
            <a:r>
              <a:rPr lang="ja-JP" altLang="en-US" dirty="0"/>
              <a:t>図書館サービスの現状</a:t>
            </a:r>
            <a:endParaRPr lang="en-US" altLang="ja-JP" dirty="0"/>
          </a:p>
          <a:p>
            <a:pPr>
              <a:buClr>
                <a:srgbClr val="FF0000"/>
              </a:buClr>
              <a:buSzPct val="140000"/>
              <a:buFont typeface="Wingdings" panose="05000000000000000000" pitchFamily="2" charset="2"/>
              <a:buChar char="Ø"/>
            </a:pPr>
            <a:r>
              <a:rPr lang="ja-JP" altLang="en-US" dirty="0"/>
              <a:t>図書のオンライン予約とピックアップ</a:t>
            </a:r>
            <a:endParaRPr lang="en-US" altLang="ja-JP" dirty="0"/>
          </a:p>
          <a:p>
            <a:pPr>
              <a:buClr>
                <a:srgbClr val="FF0000"/>
              </a:buClr>
              <a:buSzPct val="140000"/>
              <a:buFont typeface="Wingdings" panose="05000000000000000000" pitchFamily="2" charset="2"/>
              <a:buChar char="Ø"/>
            </a:pPr>
            <a:r>
              <a:rPr lang="ja-JP" altLang="en-US" dirty="0"/>
              <a:t>図書館へのアクセス制限（利用できる図書館、人数、学内者に制限されている）</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32</a:t>
            </a:fld>
            <a:endParaRPr kumimoji="1" lang="ja-JP" altLang="en-US"/>
          </a:p>
        </p:txBody>
      </p:sp>
      <p:sp>
        <p:nvSpPr>
          <p:cNvPr id="3" name="矢印: 左 2">
            <a:extLst>
              <a:ext uri="{FF2B5EF4-FFF2-40B4-BE49-F238E27FC236}">
                <a16:creationId xmlns:a16="http://schemas.microsoft.com/office/drawing/2014/main" id="{702C9482-E02D-44A4-BED7-E5482A3AF04E}"/>
              </a:ext>
            </a:extLst>
          </p:cNvPr>
          <p:cNvSpPr/>
          <p:nvPr/>
        </p:nvSpPr>
        <p:spPr>
          <a:xfrm>
            <a:off x="8855136" y="3535680"/>
            <a:ext cx="1015078" cy="27418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942D423-FD1E-4537-9737-BB9B44AFCC6C}"/>
              </a:ext>
            </a:extLst>
          </p:cNvPr>
          <p:cNvSpPr/>
          <p:nvPr/>
        </p:nvSpPr>
        <p:spPr>
          <a:xfrm>
            <a:off x="692287" y="1348368"/>
            <a:ext cx="4668998" cy="584775"/>
          </a:xfrm>
          <a:prstGeom prst="rect">
            <a:avLst/>
          </a:prstGeom>
        </p:spPr>
        <p:txBody>
          <a:bodyPr wrap="square">
            <a:spAutoFit/>
          </a:bodyPr>
          <a:lstStyle/>
          <a:p>
            <a:r>
              <a:rPr lang="ja-JP" altLang="en-US" sz="3200" dirty="0"/>
              <a:t>スタンフォード大学図書館</a:t>
            </a:r>
          </a:p>
        </p:txBody>
      </p:sp>
      <p:sp>
        <p:nvSpPr>
          <p:cNvPr id="9" name="正方形/長方形 8">
            <a:extLst>
              <a:ext uri="{FF2B5EF4-FFF2-40B4-BE49-F238E27FC236}">
                <a16:creationId xmlns:a16="http://schemas.microsoft.com/office/drawing/2014/main" id="{B797F00D-5821-4467-B3C9-CA4FD9C80D31}"/>
              </a:ext>
            </a:extLst>
          </p:cNvPr>
          <p:cNvSpPr/>
          <p:nvPr/>
        </p:nvSpPr>
        <p:spPr>
          <a:xfrm>
            <a:off x="6713412" y="5254283"/>
            <a:ext cx="3388363" cy="369332"/>
          </a:xfrm>
          <a:prstGeom prst="rect">
            <a:avLst/>
          </a:prstGeom>
          <a:ln>
            <a:solidFill>
              <a:schemeClr val="accent1">
                <a:shade val="50000"/>
              </a:schemeClr>
            </a:solidFill>
          </a:ln>
        </p:spPr>
        <p:txBody>
          <a:bodyPr wrap="none">
            <a:spAutoFit/>
          </a:bodyPr>
          <a:lstStyle/>
          <a:p>
            <a:r>
              <a:rPr lang="en-US" altLang="ja-JP" dirty="0"/>
              <a:t>https://</a:t>
            </a:r>
            <a:r>
              <a:rPr lang="en-US" altLang="ja-JP" dirty="0" err="1"/>
              <a:t>library.stanford.edu</a:t>
            </a:r>
            <a:r>
              <a:rPr lang="en-US" altLang="ja-JP" dirty="0"/>
              <a:t>/status</a:t>
            </a:r>
            <a:endParaRPr lang="ja-JP" altLang="en-US" dirty="0"/>
          </a:p>
        </p:txBody>
      </p:sp>
      <p:sp>
        <p:nvSpPr>
          <p:cNvPr id="11" name="矢印: 左 10">
            <a:extLst>
              <a:ext uri="{FF2B5EF4-FFF2-40B4-BE49-F238E27FC236}">
                <a16:creationId xmlns:a16="http://schemas.microsoft.com/office/drawing/2014/main" id="{92CF681E-3243-4E9B-8C1D-9280D6488563}"/>
              </a:ext>
            </a:extLst>
          </p:cNvPr>
          <p:cNvSpPr/>
          <p:nvPr/>
        </p:nvSpPr>
        <p:spPr>
          <a:xfrm>
            <a:off x="9234255" y="4256753"/>
            <a:ext cx="1015078" cy="27418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1126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10;&#10;自動的に生成された説明">
            <a:extLst>
              <a:ext uri="{FF2B5EF4-FFF2-40B4-BE49-F238E27FC236}">
                <a16:creationId xmlns:a16="http://schemas.microsoft.com/office/drawing/2014/main" id="{E3061905-3FCE-45B6-AA36-675A2BE08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529" y="2176585"/>
            <a:ext cx="6458141" cy="3331274"/>
          </a:xfrm>
          <a:prstGeom prst="rect">
            <a:avLst/>
          </a:prstGeom>
        </p:spPr>
      </p:pic>
      <p:sp>
        <p:nvSpPr>
          <p:cNvPr id="2" name="タイトル 1"/>
          <p:cNvSpPr>
            <a:spLocks noGrp="1"/>
          </p:cNvSpPr>
          <p:nvPr>
            <p:ph type="title"/>
          </p:nvPr>
        </p:nvSpPr>
        <p:spPr>
          <a:xfrm>
            <a:off x="831810" y="414215"/>
            <a:ext cx="5447070" cy="881185"/>
          </a:xfrm>
        </p:spPr>
        <p:txBody>
          <a:bodyPr>
            <a:normAutofit fontScale="90000"/>
          </a:bodyPr>
          <a:lstStyle/>
          <a:p>
            <a:r>
              <a:rPr lang="ja-JP" altLang="en-US" sz="4000" dirty="0"/>
              <a:t>４．海外の大学図書館でのリモートサービスの試み</a:t>
            </a:r>
          </a:p>
        </p:txBody>
      </p:sp>
      <p:sp>
        <p:nvSpPr>
          <p:cNvPr id="6" name="コンテンツ プレースホルダー 2"/>
          <p:cNvSpPr>
            <a:spLocks noGrp="1"/>
          </p:cNvSpPr>
          <p:nvPr>
            <p:ph idx="1"/>
          </p:nvPr>
        </p:nvSpPr>
        <p:spPr>
          <a:xfrm>
            <a:off x="831810" y="2176585"/>
            <a:ext cx="4598930" cy="3843088"/>
          </a:xfrm>
        </p:spPr>
        <p:txBody>
          <a:bodyPr>
            <a:normAutofit/>
          </a:bodyPr>
          <a:lstStyle/>
          <a:p>
            <a:pPr marL="0" indent="0">
              <a:buClr>
                <a:srgbClr val="FF0000"/>
              </a:buClr>
              <a:buSzPct val="140000"/>
              <a:buNone/>
            </a:pPr>
            <a:r>
              <a:rPr lang="ja-JP" altLang="en-US" dirty="0"/>
              <a:t>リモートサービスに力を入れている</a:t>
            </a:r>
            <a:endParaRPr lang="en-US" altLang="ja-JP" dirty="0"/>
          </a:p>
          <a:p>
            <a:pPr>
              <a:buClr>
                <a:srgbClr val="FF0000"/>
              </a:buClr>
              <a:buSzPct val="140000"/>
              <a:buFont typeface="Wingdings" panose="05000000000000000000" pitchFamily="2" charset="2"/>
              <a:buChar char="Ø"/>
            </a:pPr>
            <a:r>
              <a:rPr lang="ja-JP" altLang="en-US" dirty="0"/>
              <a:t>学生のリファレンスの質問に図書館員がオンラインチャットで答える</a:t>
            </a:r>
            <a:endParaRPr lang="en-US" altLang="ja-JP" dirty="0"/>
          </a:p>
          <a:p>
            <a:pPr>
              <a:buClr>
                <a:srgbClr val="FF0000"/>
              </a:buClr>
              <a:buSzPct val="140000"/>
              <a:buFont typeface="Wingdings" panose="05000000000000000000" pitchFamily="2" charset="2"/>
              <a:buChar char="Ø"/>
            </a:pPr>
            <a:r>
              <a:rPr lang="ja-JP" altLang="en-US" dirty="0"/>
              <a:t>主題専門家の図書館員が専門的な質問に対応する</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33</a:t>
            </a:fld>
            <a:endParaRPr kumimoji="1" lang="ja-JP" altLang="en-US"/>
          </a:p>
        </p:txBody>
      </p:sp>
      <p:sp>
        <p:nvSpPr>
          <p:cNvPr id="3" name="矢印: 左 2">
            <a:extLst>
              <a:ext uri="{FF2B5EF4-FFF2-40B4-BE49-F238E27FC236}">
                <a16:creationId xmlns:a16="http://schemas.microsoft.com/office/drawing/2014/main" id="{702C9482-E02D-44A4-BED7-E5482A3AF04E}"/>
              </a:ext>
            </a:extLst>
          </p:cNvPr>
          <p:cNvSpPr/>
          <p:nvPr/>
        </p:nvSpPr>
        <p:spPr>
          <a:xfrm>
            <a:off x="8455783" y="3618989"/>
            <a:ext cx="1015078" cy="446465"/>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左 9">
            <a:extLst>
              <a:ext uri="{FF2B5EF4-FFF2-40B4-BE49-F238E27FC236}">
                <a16:creationId xmlns:a16="http://schemas.microsoft.com/office/drawing/2014/main" id="{1DF7C2B2-C96E-4B3B-B215-CA9A114C768C}"/>
              </a:ext>
            </a:extLst>
          </p:cNvPr>
          <p:cNvSpPr/>
          <p:nvPr/>
        </p:nvSpPr>
        <p:spPr>
          <a:xfrm rot="16200000">
            <a:off x="10174104" y="2679866"/>
            <a:ext cx="1015078" cy="43703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942D423-FD1E-4537-9737-BB9B44AFCC6C}"/>
              </a:ext>
            </a:extLst>
          </p:cNvPr>
          <p:cNvSpPr/>
          <p:nvPr/>
        </p:nvSpPr>
        <p:spPr>
          <a:xfrm>
            <a:off x="831810" y="1443605"/>
            <a:ext cx="4738996" cy="584775"/>
          </a:xfrm>
          <a:prstGeom prst="rect">
            <a:avLst/>
          </a:prstGeom>
        </p:spPr>
        <p:txBody>
          <a:bodyPr wrap="square">
            <a:spAutoFit/>
          </a:bodyPr>
          <a:lstStyle/>
          <a:p>
            <a:r>
              <a:rPr lang="ja-JP" altLang="en-US" sz="3200" dirty="0"/>
              <a:t>スタンフォード大学図書館</a:t>
            </a:r>
          </a:p>
        </p:txBody>
      </p:sp>
      <p:sp>
        <p:nvSpPr>
          <p:cNvPr id="9" name="正方形/長方形 8">
            <a:extLst>
              <a:ext uri="{FF2B5EF4-FFF2-40B4-BE49-F238E27FC236}">
                <a16:creationId xmlns:a16="http://schemas.microsoft.com/office/drawing/2014/main" id="{B075004E-DB9C-48F4-A86E-1CC84416291B}"/>
              </a:ext>
            </a:extLst>
          </p:cNvPr>
          <p:cNvSpPr/>
          <p:nvPr/>
        </p:nvSpPr>
        <p:spPr>
          <a:xfrm>
            <a:off x="5183409" y="5650341"/>
            <a:ext cx="6458141" cy="369332"/>
          </a:xfrm>
          <a:prstGeom prst="rect">
            <a:avLst/>
          </a:prstGeom>
          <a:solidFill>
            <a:schemeClr val="bg1"/>
          </a:solidFill>
          <a:ln>
            <a:solidFill>
              <a:schemeClr val="accent1"/>
            </a:solidFill>
          </a:ln>
        </p:spPr>
        <p:txBody>
          <a:bodyPr wrap="square">
            <a:spAutoFit/>
          </a:bodyPr>
          <a:lstStyle/>
          <a:p>
            <a:r>
              <a:rPr lang="ja-JP" altLang="en-US" dirty="0"/>
              <a:t>https://library.stanford.edu/status/remote-resources-and-services</a:t>
            </a:r>
          </a:p>
        </p:txBody>
      </p:sp>
    </p:spTree>
    <p:extLst>
      <p:ext uri="{BB962C8B-B14F-4D97-AF65-F5344CB8AC3E}">
        <p14:creationId xmlns:p14="http://schemas.microsoft.com/office/powerpoint/2010/main" val="2053668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84F80C7F-361F-409D-ABC5-81B01B204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5235" y="1812192"/>
            <a:ext cx="6348603" cy="3684651"/>
          </a:xfrm>
          <a:prstGeom prst="rect">
            <a:avLst/>
          </a:prstGeom>
        </p:spPr>
      </p:pic>
      <p:sp>
        <p:nvSpPr>
          <p:cNvPr id="2" name="タイトル 1"/>
          <p:cNvSpPr>
            <a:spLocks noGrp="1"/>
          </p:cNvSpPr>
          <p:nvPr>
            <p:ph type="title"/>
          </p:nvPr>
        </p:nvSpPr>
        <p:spPr>
          <a:xfrm>
            <a:off x="831810" y="414215"/>
            <a:ext cx="5447070" cy="881185"/>
          </a:xfrm>
        </p:spPr>
        <p:txBody>
          <a:bodyPr>
            <a:normAutofit fontScale="90000"/>
          </a:bodyPr>
          <a:lstStyle/>
          <a:p>
            <a:r>
              <a:rPr lang="ja-JP" altLang="en-US" sz="4000" dirty="0"/>
              <a:t>４．海外の大学図書館でのリモートサービスの試み</a:t>
            </a:r>
          </a:p>
        </p:txBody>
      </p:sp>
      <p:sp>
        <p:nvSpPr>
          <p:cNvPr id="6" name="コンテンツ プレースホルダー 2"/>
          <p:cNvSpPr>
            <a:spLocks noGrp="1"/>
          </p:cNvSpPr>
          <p:nvPr>
            <p:ph idx="1"/>
          </p:nvPr>
        </p:nvSpPr>
        <p:spPr>
          <a:xfrm>
            <a:off x="831810" y="2176585"/>
            <a:ext cx="4598930" cy="3843088"/>
          </a:xfrm>
        </p:spPr>
        <p:txBody>
          <a:bodyPr>
            <a:normAutofit fontScale="92500" lnSpcReduction="20000"/>
          </a:bodyPr>
          <a:lstStyle/>
          <a:p>
            <a:pPr marL="0" indent="0">
              <a:buClr>
                <a:srgbClr val="FF0000"/>
              </a:buClr>
              <a:buSzPct val="140000"/>
              <a:buNone/>
            </a:pPr>
            <a:r>
              <a:rPr lang="ja-JP" altLang="en-US" dirty="0"/>
              <a:t>リモートサービスに力を入れている</a:t>
            </a:r>
            <a:endParaRPr lang="en-US" altLang="ja-JP" dirty="0"/>
          </a:p>
          <a:p>
            <a:pPr>
              <a:buClr>
                <a:srgbClr val="FF0000"/>
              </a:buClr>
              <a:buSzPct val="140000"/>
              <a:buFont typeface="Wingdings" panose="05000000000000000000" pitchFamily="2" charset="2"/>
              <a:buChar char="Ø"/>
            </a:pPr>
            <a:r>
              <a:rPr lang="ja-JP" altLang="en-US" dirty="0"/>
              <a:t>リモートワークショップ　</a:t>
            </a:r>
            <a:r>
              <a:rPr lang="en-US" altLang="ja-JP" dirty="0"/>
              <a:t>Python</a:t>
            </a:r>
            <a:r>
              <a:rPr lang="ja-JP" altLang="en-US" dirty="0"/>
              <a:t>、</a:t>
            </a:r>
            <a:r>
              <a:rPr lang="en-US" altLang="ja-JP" dirty="0"/>
              <a:t> Machine Learning</a:t>
            </a:r>
            <a:r>
              <a:rPr lang="ja-JP" altLang="en-US" dirty="0"/>
              <a:t>など</a:t>
            </a:r>
            <a:r>
              <a:rPr lang="en-US" altLang="ja-JP" dirty="0"/>
              <a:t>Zoom</a:t>
            </a:r>
            <a:r>
              <a:rPr lang="ja-JP" altLang="en-US" dirty="0"/>
              <a:t>でソフトウエア、コーディング、データなどの取り扱いについて専門の図書館員がサポート</a:t>
            </a:r>
            <a:endParaRPr lang="en-US" altLang="ja-JP" dirty="0"/>
          </a:p>
          <a:p>
            <a:pPr>
              <a:buClr>
                <a:srgbClr val="FF0000"/>
              </a:buClr>
              <a:buSzPct val="140000"/>
              <a:buFont typeface="Wingdings" panose="05000000000000000000" pitchFamily="2" charset="2"/>
              <a:buChar char="Ø"/>
            </a:pPr>
            <a:r>
              <a:rPr lang="ja-JP" altLang="en-US" dirty="0"/>
              <a:t>オンライン展示会</a:t>
            </a:r>
            <a:endParaRPr lang="en-US" altLang="ja-JP" dirty="0"/>
          </a:p>
          <a:p>
            <a:pPr>
              <a:buClr>
                <a:srgbClr val="FF0000"/>
              </a:buClr>
              <a:buSzPct val="140000"/>
              <a:buFont typeface="Wingdings" panose="05000000000000000000" pitchFamily="2" charset="2"/>
              <a:buChar char="Ø"/>
            </a:pPr>
            <a:r>
              <a:rPr lang="ja-JP" altLang="en-US" dirty="0"/>
              <a:t>バーチャルオフィスアワー</a:t>
            </a:r>
            <a:endParaRPr lang="en-US" altLang="ja-JP" dirty="0"/>
          </a:p>
          <a:p>
            <a:pPr>
              <a:buClr>
                <a:srgbClr val="FF0000"/>
              </a:buClr>
              <a:buSzPct val="140000"/>
              <a:buFont typeface="Wingdings" panose="05000000000000000000" pitchFamily="2" charset="2"/>
              <a:buChar char="Ø"/>
            </a:pPr>
            <a:r>
              <a:rPr lang="ja-JP" altLang="en-US" dirty="0"/>
              <a:t>その他、読書クラブなど</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34</a:t>
            </a:fld>
            <a:endParaRPr kumimoji="1" lang="ja-JP" altLang="en-US"/>
          </a:p>
        </p:txBody>
      </p:sp>
      <p:sp>
        <p:nvSpPr>
          <p:cNvPr id="3" name="矢印: 左 2">
            <a:extLst>
              <a:ext uri="{FF2B5EF4-FFF2-40B4-BE49-F238E27FC236}">
                <a16:creationId xmlns:a16="http://schemas.microsoft.com/office/drawing/2014/main" id="{702C9482-E02D-44A4-BED7-E5482A3AF04E}"/>
              </a:ext>
            </a:extLst>
          </p:cNvPr>
          <p:cNvSpPr/>
          <p:nvPr/>
        </p:nvSpPr>
        <p:spPr>
          <a:xfrm rot="18276722">
            <a:off x="7268787" y="1847350"/>
            <a:ext cx="1015078" cy="36205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左 9">
            <a:extLst>
              <a:ext uri="{FF2B5EF4-FFF2-40B4-BE49-F238E27FC236}">
                <a16:creationId xmlns:a16="http://schemas.microsoft.com/office/drawing/2014/main" id="{1DF7C2B2-C96E-4B3B-B215-CA9A114C768C}"/>
              </a:ext>
            </a:extLst>
          </p:cNvPr>
          <p:cNvSpPr/>
          <p:nvPr/>
        </p:nvSpPr>
        <p:spPr>
          <a:xfrm rot="15928019">
            <a:off x="5729966" y="3900712"/>
            <a:ext cx="732066" cy="39483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942D423-FD1E-4537-9737-BB9B44AFCC6C}"/>
              </a:ext>
            </a:extLst>
          </p:cNvPr>
          <p:cNvSpPr/>
          <p:nvPr/>
        </p:nvSpPr>
        <p:spPr>
          <a:xfrm>
            <a:off x="831810" y="1443605"/>
            <a:ext cx="4738996" cy="584775"/>
          </a:xfrm>
          <a:prstGeom prst="rect">
            <a:avLst/>
          </a:prstGeom>
        </p:spPr>
        <p:txBody>
          <a:bodyPr wrap="square">
            <a:spAutoFit/>
          </a:bodyPr>
          <a:lstStyle/>
          <a:p>
            <a:r>
              <a:rPr lang="ja-JP" altLang="en-US" sz="3200" dirty="0"/>
              <a:t>スタンフォード大学図書館</a:t>
            </a:r>
          </a:p>
        </p:txBody>
      </p:sp>
      <p:sp>
        <p:nvSpPr>
          <p:cNvPr id="9" name="正方形/長方形 8">
            <a:extLst>
              <a:ext uri="{FF2B5EF4-FFF2-40B4-BE49-F238E27FC236}">
                <a16:creationId xmlns:a16="http://schemas.microsoft.com/office/drawing/2014/main" id="{2B692D10-1003-45D3-B746-8536A9127F95}"/>
              </a:ext>
            </a:extLst>
          </p:cNvPr>
          <p:cNvSpPr/>
          <p:nvPr/>
        </p:nvSpPr>
        <p:spPr>
          <a:xfrm>
            <a:off x="5562600" y="5685514"/>
            <a:ext cx="6096000" cy="646331"/>
          </a:xfrm>
          <a:prstGeom prst="rect">
            <a:avLst/>
          </a:prstGeom>
          <a:solidFill>
            <a:schemeClr val="bg1"/>
          </a:solidFill>
          <a:ln>
            <a:solidFill>
              <a:schemeClr val="accent1"/>
            </a:solidFill>
          </a:ln>
        </p:spPr>
        <p:txBody>
          <a:bodyPr>
            <a:spAutoFit/>
          </a:bodyPr>
          <a:lstStyle/>
          <a:p>
            <a:r>
              <a:rPr lang="ja-JP" altLang="en-US" dirty="0"/>
              <a:t>https://library.stanford.edu/status/remote-resources-and-services</a:t>
            </a:r>
          </a:p>
        </p:txBody>
      </p:sp>
    </p:spTree>
    <p:extLst>
      <p:ext uri="{BB962C8B-B14F-4D97-AF65-F5344CB8AC3E}">
        <p14:creationId xmlns:p14="http://schemas.microsoft.com/office/powerpoint/2010/main" val="96533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30" y="372012"/>
            <a:ext cx="5447070" cy="881185"/>
          </a:xfrm>
        </p:spPr>
        <p:txBody>
          <a:bodyPr>
            <a:normAutofit fontScale="90000"/>
          </a:bodyPr>
          <a:lstStyle/>
          <a:p>
            <a:r>
              <a:rPr lang="ja-JP" altLang="en-US" sz="4000" dirty="0"/>
              <a:t>４．海外の大学図書館でのリモートサービスの試み</a:t>
            </a:r>
          </a:p>
        </p:txBody>
      </p:sp>
      <p:sp>
        <p:nvSpPr>
          <p:cNvPr id="6" name="コンテンツ プレースホルダー 2"/>
          <p:cNvSpPr>
            <a:spLocks noGrp="1"/>
          </p:cNvSpPr>
          <p:nvPr>
            <p:ph idx="1"/>
          </p:nvPr>
        </p:nvSpPr>
        <p:spPr>
          <a:xfrm>
            <a:off x="762355" y="2176585"/>
            <a:ext cx="4263072" cy="3843088"/>
          </a:xfrm>
        </p:spPr>
        <p:txBody>
          <a:bodyPr>
            <a:normAutofit/>
          </a:bodyPr>
          <a:lstStyle/>
          <a:p>
            <a:pPr>
              <a:buClr>
                <a:srgbClr val="FF0000"/>
              </a:buClr>
              <a:buSzPct val="140000"/>
              <a:buFont typeface="Wingdings" panose="05000000000000000000" pitchFamily="2" charset="2"/>
              <a:buChar char="Ø"/>
            </a:pPr>
            <a:r>
              <a:rPr lang="ja-JP" altLang="en-US" dirty="0"/>
              <a:t>図書館に入館できないので</a:t>
            </a:r>
            <a:r>
              <a:rPr lang="en-US" altLang="ja-JP" dirty="0"/>
              <a:t>Zoom</a:t>
            </a:r>
            <a:r>
              <a:rPr lang="ja-JP" altLang="en-US" dirty="0"/>
              <a:t>の背景画像用に図書館内の画像をアップしている。</a:t>
            </a: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35</a:t>
            </a:fld>
            <a:endParaRPr kumimoji="1" lang="ja-JP" altLang="en-US"/>
          </a:p>
        </p:txBody>
      </p:sp>
      <p:sp>
        <p:nvSpPr>
          <p:cNvPr id="7" name="正方形/長方形 6">
            <a:extLst>
              <a:ext uri="{FF2B5EF4-FFF2-40B4-BE49-F238E27FC236}">
                <a16:creationId xmlns:a16="http://schemas.microsoft.com/office/drawing/2014/main" id="{A942D423-FD1E-4537-9737-BB9B44AFCC6C}"/>
              </a:ext>
            </a:extLst>
          </p:cNvPr>
          <p:cNvSpPr/>
          <p:nvPr/>
        </p:nvSpPr>
        <p:spPr>
          <a:xfrm>
            <a:off x="648930" y="1360396"/>
            <a:ext cx="4879673" cy="584775"/>
          </a:xfrm>
          <a:prstGeom prst="rect">
            <a:avLst/>
          </a:prstGeom>
        </p:spPr>
        <p:txBody>
          <a:bodyPr wrap="square">
            <a:spAutoFit/>
          </a:bodyPr>
          <a:lstStyle/>
          <a:p>
            <a:r>
              <a:rPr lang="ja-JP" altLang="en-US" sz="3200" dirty="0"/>
              <a:t>スタンフォード大学図書館</a:t>
            </a:r>
          </a:p>
        </p:txBody>
      </p:sp>
      <p:sp>
        <p:nvSpPr>
          <p:cNvPr id="9" name="正方形/長方形 8">
            <a:extLst>
              <a:ext uri="{FF2B5EF4-FFF2-40B4-BE49-F238E27FC236}">
                <a16:creationId xmlns:a16="http://schemas.microsoft.com/office/drawing/2014/main" id="{B797F00D-5821-4467-B3C9-CA4FD9C80D31}"/>
              </a:ext>
            </a:extLst>
          </p:cNvPr>
          <p:cNvSpPr/>
          <p:nvPr/>
        </p:nvSpPr>
        <p:spPr>
          <a:xfrm>
            <a:off x="5111392" y="5334204"/>
            <a:ext cx="6352508" cy="369332"/>
          </a:xfrm>
          <a:prstGeom prst="rect">
            <a:avLst/>
          </a:prstGeom>
          <a:ln>
            <a:solidFill>
              <a:schemeClr val="accent1">
                <a:shade val="50000"/>
              </a:schemeClr>
            </a:solidFill>
          </a:ln>
        </p:spPr>
        <p:txBody>
          <a:bodyPr wrap="none">
            <a:spAutoFit/>
          </a:bodyPr>
          <a:lstStyle/>
          <a:p>
            <a:r>
              <a:rPr lang="en-US" altLang="ja-JP" dirty="0"/>
              <a:t>https://</a:t>
            </a:r>
            <a:r>
              <a:rPr lang="en-US" altLang="ja-JP" dirty="0" err="1"/>
              <a:t>library.stanford.edu</a:t>
            </a:r>
            <a:r>
              <a:rPr lang="en-US" altLang="ja-JP" dirty="0"/>
              <a:t>/status/download-virtual-backgrounds</a:t>
            </a:r>
            <a:endParaRPr lang="ja-JP" altLang="en-US" dirty="0"/>
          </a:p>
        </p:txBody>
      </p:sp>
      <p:pic>
        <p:nvPicPr>
          <p:cNvPr id="8" name="図 7" descr="グラフィカル ユーザー インターフェイス&#10;&#10;自動的に生成された説明">
            <a:extLst>
              <a:ext uri="{FF2B5EF4-FFF2-40B4-BE49-F238E27FC236}">
                <a16:creationId xmlns:a16="http://schemas.microsoft.com/office/drawing/2014/main" id="{56EDEDBC-4EE9-486E-BF37-1CBB673CF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609" y="1915121"/>
            <a:ext cx="7036828" cy="3419083"/>
          </a:xfrm>
          <a:prstGeom prst="rect">
            <a:avLst/>
          </a:prstGeom>
        </p:spPr>
      </p:pic>
    </p:spTree>
    <p:extLst>
      <p:ext uri="{BB962C8B-B14F-4D97-AF65-F5344CB8AC3E}">
        <p14:creationId xmlns:p14="http://schemas.microsoft.com/office/powerpoint/2010/main" val="1707843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Web サイト&#10;&#10;自動的に生成された説明">
            <a:extLst>
              <a:ext uri="{FF2B5EF4-FFF2-40B4-BE49-F238E27FC236}">
                <a16:creationId xmlns:a16="http://schemas.microsoft.com/office/drawing/2014/main" id="{608DAC7F-3333-428C-8A8C-D938306E7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437" y="1580828"/>
            <a:ext cx="6739414" cy="2892647"/>
          </a:xfrm>
          <a:prstGeom prst="rect">
            <a:avLst/>
          </a:prstGeom>
        </p:spPr>
      </p:pic>
      <p:sp>
        <p:nvSpPr>
          <p:cNvPr id="6" name="コンテンツ プレースホルダー 2"/>
          <p:cNvSpPr>
            <a:spLocks noGrp="1"/>
          </p:cNvSpPr>
          <p:nvPr>
            <p:ph idx="1"/>
          </p:nvPr>
        </p:nvSpPr>
        <p:spPr>
          <a:xfrm>
            <a:off x="648928" y="1580828"/>
            <a:ext cx="4496509" cy="4654912"/>
          </a:xfrm>
        </p:spPr>
        <p:txBody>
          <a:bodyPr>
            <a:normAutofit lnSpcReduction="10000"/>
          </a:bodyPr>
          <a:lstStyle/>
          <a:p>
            <a:pPr marL="0" indent="0">
              <a:buClr>
                <a:srgbClr val="FF0000"/>
              </a:buClr>
              <a:buSzPct val="140000"/>
              <a:buNone/>
            </a:pPr>
            <a:r>
              <a:rPr lang="ja-JP" altLang="en-US" dirty="0"/>
              <a:t>オックスフォード大学（英国）</a:t>
            </a:r>
            <a:endParaRPr lang="en-US" altLang="ja-JP" dirty="0"/>
          </a:p>
          <a:p>
            <a:pPr>
              <a:buClr>
                <a:srgbClr val="FF0000"/>
              </a:buClr>
              <a:buSzPct val="140000"/>
              <a:buFont typeface="Wingdings" panose="05000000000000000000" pitchFamily="2" charset="2"/>
              <a:buChar char="Ø"/>
            </a:pPr>
            <a:r>
              <a:rPr lang="ja-JP" altLang="en-US" dirty="0"/>
              <a:t>ワクチンをどうしたら早く作れるか。</a:t>
            </a:r>
            <a:endParaRPr lang="en-US" altLang="ja-JP" dirty="0"/>
          </a:p>
          <a:p>
            <a:pPr>
              <a:buClr>
                <a:srgbClr val="FF0000"/>
              </a:buClr>
              <a:buSzPct val="140000"/>
              <a:buFont typeface="Wingdings" panose="05000000000000000000" pitchFamily="2" charset="2"/>
              <a:buChar char="Ø"/>
            </a:pPr>
            <a:r>
              <a:rPr lang="en-US" altLang="ja-JP" dirty="0"/>
              <a:t>11</a:t>
            </a:r>
            <a:r>
              <a:rPr lang="ja-JP" altLang="en-US" dirty="0"/>
              <a:t>月</a:t>
            </a:r>
            <a:r>
              <a:rPr lang="en-US" altLang="ja-JP" dirty="0"/>
              <a:t>5</a:t>
            </a:r>
            <a:r>
              <a:rPr lang="ja-JP" altLang="en-US" dirty="0"/>
              <a:t>日から</a:t>
            </a:r>
            <a:r>
              <a:rPr lang="en-US" altLang="ja-JP" dirty="0"/>
              <a:t>4</a:t>
            </a:r>
            <a:r>
              <a:rPr lang="ja-JP" altLang="en-US" dirty="0"/>
              <a:t>週間英国全体がロックダウンになったが、大学は教育と研究を継続する。</a:t>
            </a:r>
            <a:endParaRPr lang="en-US" altLang="ja-JP" dirty="0"/>
          </a:p>
          <a:p>
            <a:pPr>
              <a:buClr>
                <a:srgbClr val="FF0000"/>
              </a:buClr>
              <a:buSzPct val="140000"/>
              <a:buFont typeface="Wingdings" panose="05000000000000000000" pitchFamily="2" charset="2"/>
              <a:buChar char="Ø"/>
            </a:pPr>
            <a:r>
              <a:rPr lang="ja-JP" altLang="en-US" dirty="0"/>
              <a:t>授業は基本はオンラインで、特定の小人数の場合には対面授業になる場合もある。</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36</a:t>
            </a:fld>
            <a:endParaRPr kumimoji="1" lang="ja-JP" altLang="en-US"/>
          </a:p>
        </p:txBody>
      </p:sp>
      <p:sp>
        <p:nvSpPr>
          <p:cNvPr id="14" name="タイトル 1">
            <a:extLst>
              <a:ext uri="{FF2B5EF4-FFF2-40B4-BE49-F238E27FC236}">
                <a16:creationId xmlns:a16="http://schemas.microsoft.com/office/drawing/2014/main" id="{0440D9F9-9988-4D82-960C-8E250BB24DBA}"/>
              </a:ext>
            </a:extLst>
          </p:cNvPr>
          <p:cNvSpPr>
            <a:spLocks noGrp="1"/>
          </p:cNvSpPr>
          <p:nvPr>
            <p:ph type="title"/>
          </p:nvPr>
        </p:nvSpPr>
        <p:spPr>
          <a:xfrm>
            <a:off x="831810" y="414215"/>
            <a:ext cx="5447070" cy="881185"/>
          </a:xfrm>
        </p:spPr>
        <p:txBody>
          <a:bodyPr>
            <a:normAutofit fontScale="90000"/>
          </a:bodyPr>
          <a:lstStyle/>
          <a:p>
            <a:r>
              <a:rPr lang="ja-JP" altLang="en-US" sz="4000" dirty="0"/>
              <a:t>４．海外の大学図書館でのリモートサービスの試み</a:t>
            </a:r>
          </a:p>
        </p:txBody>
      </p:sp>
      <p:sp>
        <p:nvSpPr>
          <p:cNvPr id="3" name="正方形/長方形 2">
            <a:extLst>
              <a:ext uri="{FF2B5EF4-FFF2-40B4-BE49-F238E27FC236}">
                <a16:creationId xmlns:a16="http://schemas.microsoft.com/office/drawing/2014/main" id="{14DC5790-E50C-4215-A7BE-7B51C820BE1D}"/>
              </a:ext>
            </a:extLst>
          </p:cNvPr>
          <p:cNvSpPr/>
          <p:nvPr/>
        </p:nvSpPr>
        <p:spPr>
          <a:xfrm>
            <a:off x="6306700" y="4525091"/>
            <a:ext cx="2303900" cy="369332"/>
          </a:xfrm>
          <a:prstGeom prst="rect">
            <a:avLst/>
          </a:prstGeom>
          <a:solidFill>
            <a:schemeClr val="bg1"/>
          </a:solidFill>
          <a:ln>
            <a:solidFill>
              <a:schemeClr val="accent1"/>
            </a:solidFill>
          </a:ln>
        </p:spPr>
        <p:txBody>
          <a:bodyPr wrap="square">
            <a:spAutoFit/>
          </a:bodyPr>
          <a:lstStyle/>
          <a:p>
            <a:r>
              <a:rPr lang="ja-JP" altLang="en-US" dirty="0"/>
              <a:t>https://www.ox.ac.uk/</a:t>
            </a:r>
          </a:p>
        </p:txBody>
      </p:sp>
    </p:spTree>
    <p:extLst>
      <p:ext uri="{BB962C8B-B14F-4D97-AF65-F5344CB8AC3E}">
        <p14:creationId xmlns:p14="http://schemas.microsoft.com/office/powerpoint/2010/main" val="6454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648928" y="1580828"/>
            <a:ext cx="10704871" cy="2892647"/>
          </a:xfrm>
        </p:spPr>
        <p:txBody>
          <a:bodyPr>
            <a:normAutofit/>
          </a:bodyPr>
          <a:lstStyle/>
          <a:p>
            <a:pPr marL="0" indent="0">
              <a:buClr>
                <a:srgbClr val="FF0000"/>
              </a:buClr>
              <a:buSzPct val="140000"/>
              <a:buNone/>
            </a:pPr>
            <a:r>
              <a:rPr lang="ja-JP" altLang="en-US" dirty="0"/>
              <a:t>オックスフォード大学（英国）</a:t>
            </a:r>
            <a:endParaRPr lang="en-US" altLang="ja-JP" dirty="0"/>
          </a:p>
          <a:p>
            <a:pPr>
              <a:buClr>
                <a:srgbClr val="FF0000"/>
              </a:buClr>
              <a:buSzPct val="140000"/>
              <a:buFont typeface="Wingdings" panose="05000000000000000000" pitchFamily="2" charset="2"/>
              <a:buChar char="Ø"/>
            </a:pPr>
            <a:r>
              <a:rPr lang="ja-JP" altLang="en-US" dirty="0"/>
              <a:t>大学としてのコロナへの対応のページ</a:t>
            </a:r>
            <a:endParaRPr lang="en-US" altLang="ja-JP" dirty="0"/>
          </a:p>
          <a:p>
            <a:pPr>
              <a:buClr>
                <a:srgbClr val="FF0000"/>
              </a:buClr>
              <a:buSzPct val="140000"/>
              <a:buFont typeface="Wingdings" panose="05000000000000000000" pitchFamily="2" charset="2"/>
              <a:buChar char="Ø"/>
            </a:pPr>
            <a:r>
              <a:rPr lang="ja-JP" altLang="en-US" dirty="0"/>
              <a:t>学内の</a:t>
            </a:r>
            <a:r>
              <a:rPr lang="en-US" altLang="ja-JP" dirty="0"/>
              <a:t>PCR</a:t>
            </a:r>
            <a:r>
              <a:rPr lang="ja-JP" altLang="en-US" dirty="0"/>
              <a:t>センターでの検査人数と陽性率</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37</a:t>
            </a:fld>
            <a:endParaRPr kumimoji="1" lang="ja-JP" altLang="en-US"/>
          </a:p>
        </p:txBody>
      </p:sp>
      <p:sp>
        <p:nvSpPr>
          <p:cNvPr id="14" name="タイトル 1">
            <a:extLst>
              <a:ext uri="{FF2B5EF4-FFF2-40B4-BE49-F238E27FC236}">
                <a16:creationId xmlns:a16="http://schemas.microsoft.com/office/drawing/2014/main" id="{0440D9F9-9988-4D82-960C-8E250BB24DBA}"/>
              </a:ext>
            </a:extLst>
          </p:cNvPr>
          <p:cNvSpPr>
            <a:spLocks noGrp="1"/>
          </p:cNvSpPr>
          <p:nvPr>
            <p:ph type="title"/>
          </p:nvPr>
        </p:nvSpPr>
        <p:spPr>
          <a:xfrm>
            <a:off x="831810" y="414215"/>
            <a:ext cx="5447070" cy="881185"/>
          </a:xfrm>
        </p:spPr>
        <p:txBody>
          <a:bodyPr>
            <a:normAutofit fontScale="90000"/>
          </a:bodyPr>
          <a:lstStyle/>
          <a:p>
            <a:r>
              <a:rPr lang="ja-JP" altLang="en-US" sz="4000" dirty="0"/>
              <a:t>４．海外の大学図書館でのリモートサービスの試み</a:t>
            </a:r>
          </a:p>
        </p:txBody>
      </p:sp>
      <p:pic>
        <p:nvPicPr>
          <p:cNvPr id="5" name="図 4" descr="グラフィカル ユーザー インターフェイス, Web サイト&#10;&#10;自動的に生成された説明">
            <a:extLst>
              <a:ext uri="{FF2B5EF4-FFF2-40B4-BE49-F238E27FC236}">
                <a16:creationId xmlns:a16="http://schemas.microsoft.com/office/drawing/2014/main" id="{7A7C431E-86C3-494D-8D76-D4646EAEC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58" y="3027151"/>
            <a:ext cx="7336971" cy="3631430"/>
          </a:xfrm>
          <a:prstGeom prst="rect">
            <a:avLst/>
          </a:prstGeom>
        </p:spPr>
      </p:pic>
      <p:pic>
        <p:nvPicPr>
          <p:cNvPr id="8" name="図 7" descr="テーブル&#10;&#10;自動的に生成された説明">
            <a:extLst>
              <a:ext uri="{FF2B5EF4-FFF2-40B4-BE49-F238E27FC236}">
                <a16:creationId xmlns:a16="http://schemas.microsoft.com/office/drawing/2014/main" id="{7B8CF64F-77FB-40BE-8BCE-592E2B39E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428" y="414989"/>
            <a:ext cx="4435083" cy="2511091"/>
          </a:xfrm>
          <a:prstGeom prst="rect">
            <a:avLst/>
          </a:prstGeom>
          <a:ln>
            <a:solidFill>
              <a:schemeClr val="accent1"/>
            </a:solidFill>
          </a:ln>
        </p:spPr>
      </p:pic>
      <p:sp>
        <p:nvSpPr>
          <p:cNvPr id="11" name="矢印: 左 10">
            <a:extLst>
              <a:ext uri="{FF2B5EF4-FFF2-40B4-BE49-F238E27FC236}">
                <a16:creationId xmlns:a16="http://schemas.microsoft.com/office/drawing/2014/main" id="{AC9D50E5-F36F-4C3F-93B0-5A96EF09CDC4}"/>
              </a:ext>
            </a:extLst>
          </p:cNvPr>
          <p:cNvSpPr/>
          <p:nvPr/>
        </p:nvSpPr>
        <p:spPr>
          <a:xfrm>
            <a:off x="10716577" y="1476558"/>
            <a:ext cx="1015078" cy="20853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左 12">
            <a:extLst>
              <a:ext uri="{FF2B5EF4-FFF2-40B4-BE49-F238E27FC236}">
                <a16:creationId xmlns:a16="http://schemas.microsoft.com/office/drawing/2014/main" id="{96690753-6F46-4E4E-8C29-6A8BD9FCBDBE}"/>
              </a:ext>
            </a:extLst>
          </p:cNvPr>
          <p:cNvSpPr/>
          <p:nvPr/>
        </p:nvSpPr>
        <p:spPr>
          <a:xfrm rot="10800000">
            <a:off x="6503615" y="1461995"/>
            <a:ext cx="1015078" cy="20853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A19A8DBC-02E2-4F58-AE41-B6520B87E6F9}"/>
              </a:ext>
            </a:extLst>
          </p:cNvPr>
          <p:cNvSpPr/>
          <p:nvPr/>
        </p:nvSpPr>
        <p:spPr>
          <a:xfrm>
            <a:off x="7831008" y="5381362"/>
            <a:ext cx="3393108" cy="369332"/>
          </a:xfrm>
          <a:prstGeom prst="rect">
            <a:avLst/>
          </a:prstGeom>
          <a:solidFill>
            <a:schemeClr val="bg1"/>
          </a:solidFill>
          <a:ln>
            <a:solidFill>
              <a:schemeClr val="accent1"/>
            </a:solidFill>
          </a:ln>
        </p:spPr>
        <p:txBody>
          <a:bodyPr wrap="none">
            <a:spAutoFit/>
          </a:bodyPr>
          <a:lstStyle/>
          <a:p>
            <a:r>
              <a:rPr lang="ja-JP" altLang="en-US" dirty="0"/>
              <a:t>https://www.ox.ac.uk/coronavirus</a:t>
            </a:r>
          </a:p>
        </p:txBody>
      </p:sp>
    </p:spTree>
    <p:extLst>
      <p:ext uri="{BB962C8B-B14F-4D97-AF65-F5344CB8AC3E}">
        <p14:creationId xmlns:p14="http://schemas.microsoft.com/office/powerpoint/2010/main" val="1679822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648928" y="1580828"/>
            <a:ext cx="4806475" cy="4654912"/>
          </a:xfrm>
        </p:spPr>
        <p:txBody>
          <a:bodyPr>
            <a:normAutofit/>
          </a:bodyPr>
          <a:lstStyle/>
          <a:p>
            <a:pPr marL="0" indent="0">
              <a:buClr>
                <a:srgbClr val="FF0000"/>
              </a:buClr>
              <a:buSzPct val="140000"/>
              <a:buNone/>
            </a:pPr>
            <a:r>
              <a:rPr lang="ja-JP" altLang="en-US" dirty="0"/>
              <a:t>オックスフォード大学図書館（英国）</a:t>
            </a:r>
            <a:endParaRPr lang="en-US" altLang="ja-JP" dirty="0"/>
          </a:p>
          <a:p>
            <a:pPr>
              <a:buClr>
                <a:srgbClr val="FF0000"/>
              </a:buClr>
              <a:buSzPct val="140000"/>
              <a:buFont typeface="Wingdings" panose="05000000000000000000" pitchFamily="2" charset="2"/>
              <a:buChar char="Ø"/>
            </a:pPr>
            <a:r>
              <a:rPr lang="ja-JP" altLang="en-US" dirty="0"/>
              <a:t>リモートでのアクセス</a:t>
            </a:r>
            <a:endParaRPr lang="en-US" altLang="ja-JP" dirty="0"/>
          </a:p>
          <a:p>
            <a:pPr>
              <a:buClr>
                <a:srgbClr val="FF0000"/>
              </a:buClr>
              <a:buSzPct val="140000"/>
              <a:buFont typeface="Wingdings" panose="05000000000000000000" pitchFamily="2" charset="2"/>
              <a:buChar char="Ø"/>
            </a:pPr>
            <a:r>
              <a:rPr lang="ja-JP" altLang="en-US" dirty="0"/>
              <a:t>開館時間の案内</a:t>
            </a:r>
            <a:endParaRPr lang="en-US" altLang="ja-JP" dirty="0"/>
          </a:p>
          <a:p>
            <a:pPr>
              <a:buClr>
                <a:srgbClr val="FF0000"/>
              </a:buClr>
              <a:buSzPct val="140000"/>
              <a:buFont typeface="Wingdings" panose="05000000000000000000" pitchFamily="2" charset="2"/>
              <a:buChar char="Ø"/>
            </a:pPr>
            <a:r>
              <a:rPr lang="ja-JP" altLang="en-US" dirty="0"/>
              <a:t>リモートで資料にアクセスするためのトレーニングやワークショップ</a:t>
            </a:r>
            <a:endParaRPr lang="en-US" altLang="ja-JP" dirty="0"/>
          </a:p>
          <a:p>
            <a:pPr>
              <a:buClr>
                <a:srgbClr val="FF0000"/>
              </a:buClr>
              <a:buSzPct val="140000"/>
              <a:buFont typeface="Wingdings" panose="05000000000000000000" pitchFamily="2" charset="2"/>
              <a:buChar char="Ø"/>
            </a:pPr>
            <a:r>
              <a:rPr lang="ja-JP" altLang="en-US" dirty="0"/>
              <a:t>自己隔離学生はだれか指定してリモートサービスを利用できる</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38</a:t>
            </a:fld>
            <a:endParaRPr kumimoji="1" lang="ja-JP" altLang="en-US"/>
          </a:p>
        </p:txBody>
      </p:sp>
      <p:sp>
        <p:nvSpPr>
          <p:cNvPr id="14" name="タイトル 1">
            <a:extLst>
              <a:ext uri="{FF2B5EF4-FFF2-40B4-BE49-F238E27FC236}">
                <a16:creationId xmlns:a16="http://schemas.microsoft.com/office/drawing/2014/main" id="{0440D9F9-9988-4D82-960C-8E250BB24DBA}"/>
              </a:ext>
            </a:extLst>
          </p:cNvPr>
          <p:cNvSpPr>
            <a:spLocks noGrp="1"/>
          </p:cNvSpPr>
          <p:nvPr>
            <p:ph type="title"/>
          </p:nvPr>
        </p:nvSpPr>
        <p:spPr>
          <a:xfrm>
            <a:off x="831810" y="414215"/>
            <a:ext cx="5447070" cy="881185"/>
          </a:xfrm>
        </p:spPr>
        <p:txBody>
          <a:bodyPr>
            <a:normAutofit fontScale="90000"/>
          </a:bodyPr>
          <a:lstStyle/>
          <a:p>
            <a:r>
              <a:rPr lang="ja-JP" altLang="en-US" sz="4000" dirty="0"/>
              <a:t>４．海外の大学図書館でのリモートサービスの試み</a:t>
            </a:r>
          </a:p>
        </p:txBody>
      </p:sp>
      <p:sp>
        <p:nvSpPr>
          <p:cNvPr id="3" name="正方形/長方形 2">
            <a:extLst>
              <a:ext uri="{FF2B5EF4-FFF2-40B4-BE49-F238E27FC236}">
                <a16:creationId xmlns:a16="http://schemas.microsoft.com/office/drawing/2014/main" id="{14DC5790-E50C-4215-A7BE-7B51C820BE1D}"/>
              </a:ext>
            </a:extLst>
          </p:cNvPr>
          <p:cNvSpPr/>
          <p:nvPr/>
        </p:nvSpPr>
        <p:spPr>
          <a:xfrm>
            <a:off x="6914652" y="5587138"/>
            <a:ext cx="4135639" cy="369332"/>
          </a:xfrm>
          <a:prstGeom prst="rect">
            <a:avLst/>
          </a:prstGeom>
          <a:solidFill>
            <a:schemeClr val="bg1"/>
          </a:solidFill>
          <a:ln>
            <a:solidFill>
              <a:schemeClr val="accent1"/>
            </a:solidFill>
          </a:ln>
        </p:spPr>
        <p:txBody>
          <a:bodyPr wrap="square">
            <a:spAutoFit/>
          </a:bodyPr>
          <a:lstStyle/>
          <a:p>
            <a:r>
              <a:rPr lang="en-US" altLang="ja-JP" dirty="0"/>
              <a:t>https://</a:t>
            </a:r>
            <a:r>
              <a:rPr lang="en-US" altLang="ja-JP" dirty="0" err="1"/>
              <a:t>www.bodleian.ox.ac.uk</a:t>
            </a:r>
            <a:r>
              <a:rPr lang="en-US" altLang="ja-JP" dirty="0"/>
              <a:t>/</a:t>
            </a:r>
            <a:r>
              <a:rPr lang="en-US" altLang="ja-JP" dirty="0" err="1"/>
              <a:t>bodley</a:t>
            </a:r>
            <a:endParaRPr lang="ja-JP" altLang="en-US" dirty="0"/>
          </a:p>
        </p:txBody>
      </p:sp>
      <p:pic>
        <p:nvPicPr>
          <p:cNvPr id="5" name="図 4" descr="グラフィカル ユーザー インターフェイス, アプリケーション, Web サイト&#10;&#10;自動的に生成された説明">
            <a:extLst>
              <a:ext uri="{FF2B5EF4-FFF2-40B4-BE49-F238E27FC236}">
                <a16:creationId xmlns:a16="http://schemas.microsoft.com/office/drawing/2014/main" id="{149FFFDD-62B0-4FE6-A937-173286AA7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461" y="2288440"/>
            <a:ext cx="6796278" cy="3298698"/>
          </a:xfrm>
          <a:prstGeom prst="rect">
            <a:avLst/>
          </a:prstGeom>
        </p:spPr>
      </p:pic>
      <p:sp>
        <p:nvSpPr>
          <p:cNvPr id="9" name="矢印: 左 8">
            <a:extLst>
              <a:ext uri="{FF2B5EF4-FFF2-40B4-BE49-F238E27FC236}">
                <a16:creationId xmlns:a16="http://schemas.microsoft.com/office/drawing/2014/main" id="{071D9DCA-3746-4184-B6AA-2B6092CB6AE5}"/>
              </a:ext>
            </a:extLst>
          </p:cNvPr>
          <p:cNvSpPr/>
          <p:nvPr/>
        </p:nvSpPr>
        <p:spPr>
          <a:xfrm rot="16758992">
            <a:off x="11061383" y="3395725"/>
            <a:ext cx="853576" cy="303567"/>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左 9">
            <a:extLst>
              <a:ext uri="{FF2B5EF4-FFF2-40B4-BE49-F238E27FC236}">
                <a16:creationId xmlns:a16="http://schemas.microsoft.com/office/drawing/2014/main" id="{B5F82FAB-A200-43E3-9EA8-280EAE95A953}"/>
              </a:ext>
            </a:extLst>
          </p:cNvPr>
          <p:cNvSpPr/>
          <p:nvPr/>
        </p:nvSpPr>
        <p:spPr>
          <a:xfrm rot="16435788">
            <a:off x="6318024" y="3330596"/>
            <a:ext cx="816714" cy="38267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65810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648928" y="1580828"/>
            <a:ext cx="4450014" cy="4654912"/>
          </a:xfrm>
        </p:spPr>
        <p:txBody>
          <a:bodyPr>
            <a:normAutofit lnSpcReduction="10000"/>
          </a:bodyPr>
          <a:lstStyle/>
          <a:p>
            <a:pPr marL="0" indent="0">
              <a:buClr>
                <a:srgbClr val="FF0000"/>
              </a:buClr>
              <a:buSzPct val="140000"/>
              <a:buNone/>
            </a:pPr>
            <a:r>
              <a:rPr lang="ja-JP" altLang="en-US" dirty="0"/>
              <a:t>オックスフォード大学図書館（英国）</a:t>
            </a:r>
            <a:endParaRPr lang="en-US" altLang="ja-JP" dirty="0"/>
          </a:p>
          <a:p>
            <a:pPr marL="0" indent="0">
              <a:buClr>
                <a:srgbClr val="FF0000"/>
              </a:buClr>
              <a:buSzPct val="140000"/>
              <a:buNone/>
            </a:pPr>
            <a:r>
              <a:rPr lang="ja-JP" altLang="en-US" dirty="0"/>
              <a:t>リモートアクセス（サービス）</a:t>
            </a:r>
            <a:endParaRPr lang="en-US" altLang="ja-JP" dirty="0"/>
          </a:p>
          <a:p>
            <a:pPr>
              <a:buClr>
                <a:srgbClr val="FF0000"/>
              </a:buClr>
              <a:buSzPct val="140000"/>
              <a:buFont typeface="Wingdings" panose="05000000000000000000" pitchFamily="2" charset="2"/>
              <a:buChar char="Ø"/>
            </a:pPr>
            <a:r>
              <a:rPr lang="en-US" altLang="ja-JP" dirty="0"/>
              <a:t>Scan &amp; Deliver</a:t>
            </a:r>
            <a:r>
              <a:rPr lang="ja-JP" altLang="en-US" dirty="0"/>
              <a:t>　論文や単行本の電子複写サービスを</a:t>
            </a:r>
            <a:r>
              <a:rPr lang="en-US" altLang="ja-JP" dirty="0"/>
              <a:t>9</a:t>
            </a:r>
            <a:r>
              <a:rPr lang="ja-JP" altLang="en-US" dirty="0"/>
              <a:t>月から開始</a:t>
            </a:r>
            <a:endParaRPr lang="en-US" altLang="ja-JP" dirty="0"/>
          </a:p>
          <a:p>
            <a:pPr>
              <a:buClr>
                <a:srgbClr val="FF0000"/>
              </a:buClr>
              <a:buSzPct val="140000"/>
              <a:buFont typeface="Wingdings" panose="05000000000000000000" pitchFamily="2" charset="2"/>
              <a:buChar char="Ø"/>
            </a:pPr>
            <a:r>
              <a:rPr lang="ja-JP" altLang="en-US" dirty="0"/>
              <a:t>スペシャルコレクション　大学院生以上に電子複写サービス</a:t>
            </a:r>
            <a:endParaRPr lang="en-US" altLang="ja-JP" dirty="0"/>
          </a:p>
          <a:p>
            <a:pPr>
              <a:buClr>
                <a:srgbClr val="FF0000"/>
              </a:buClr>
              <a:buSzPct val="140000"/>
              <a:buFont typeface="Wingdings" panose="05000000000000000000" pitchFamily="2" charset="2"/>
              <a:buChar char="Ø"/>
            </a:pPr>
            <a:r>
              <a:rPr lang="ja-JP" altLang="en-US" dirty="0"/>
              <a:t>インターライブラリローン　電子的に提供</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39</a:t>
            </a:fld>
            <a:endParaRPr kumimoji="1" lang="ja-JP" altLang="en-US"/>
          </a:p>
        </p:txBody>
      </p:sp>
      <p:sp>
        <p:nvSpPr>
          <p:cNvPr id="14" name="タイトル 1">
            <a:extLst>
              <a:ext uri="{FF2B5EF4-FFF2-40B4-BE49-F238E27FC236}">
                <a16:creationId xmlns:a16="http://schemas.microsoft.com/office/drawing/2014/main" id="{0440D9F9-9988-4D82-960C-8E250BB24DBA}"/>
              </a:ext>
            </a:extLst>
          </p:cNvPr>
          <p:cNvSpPr>
            <a:spLocks noGrp="1"/>
          </p:cNvSpPr>
          <p:nvPr>
            <p:ph type="title"/>
          </p:nvPr>
        </p:nvSpPr>
        <p:spPr>
          <a:xfrm>
            <a:off x="831810" y="414215"/>
            <a:ext cx="5447070" cy="881185"/>
          </a:xfrm>
        </p:spPr>
        <p:txBody>
          <a:bodyPr>
            <a:normAutofit fontScale="90000"/>
          </a:bodyPr>
          <a:lstStyle/>
          <a:p>
            <a:r>
              <a:rPr lang="ja-JP" altLang="en-US" sz="4000" dirty="0"/>
              <a:t>４．海外の大学図書館でのリモートサービスの試み</a:t>
            </a:r>
          </a:p>
        </p:txBody>
      </p:sp>
      <p:sp>
        <p:nvSpPr>
          <p:cNvPr id="3" name="正方形/長方形 2">
            <a:extLst>
              <a:ext uri="{FF2B5EF4-FFF2-40B4-BE49-F238E27FC236}">
                <a16:creationId xmlns:a16="http://schemas.microsoft.com/office/drawing/2014/main" id="{14DC5790-E50C-4215-A7BE-7B51C820BE1D}"/>
              </a:ext>
            </a:extLst>
          </p:cNvPr>
          <p:cNvSpPr/>
          <p:nvPr/>
        </p:nvSpPr>
        <p:spPr>
          <a:xfrm>
            <a:off x="5827363" y="4814598"/>
            <a:ext cx="5959743" cy="646331"/>
          </a:xfrm>
          <a:prstGeom prst="rect">
            <a:avLst/>
          </a:prstGeom>
          <a:solidFill>
            <a:schemeClr val="bg1"/>
          </a:solidFill>
          <a:ln>
            <a:solidFill>
              <a:schemeClr val="accent1"/>
            </a:solidFill>
          </a:ln>
        </p:spPr>
        <p:txBody>
          <a:bodyPr wrap="square">
            <a:spAutoFit/>
          </a:bodyPr>
          <a:lstStyle/>
          <a:p>
            <a:r>
              <a:rPr lang="en-US" altLang="ja-JP" dirty="0"/>
              <a:t>https://</a:t>
            </a:r>
            <a:r>
              <a:rPr lang="en-US" altLang="ja-JP" dirty="0" err="1"/>
              <a:t>www.bodleian.ox.ac.uk</a:t>
            </a:r>
            <a:r>
              <a:rPr lang="en-US" altLang="ja-JP" dirty="0"/>
              <a:t>/</a:t>
            </a:r>
            <a:r>
              <a:rPr lang="en-US" altLang="ja-JP" dirty="0" err="1"/>
              <a:t>bodley</a:t>
            </a:r>
            <a:r>
              <a:rPr lang="en-US" altLang="ja-JP" dirty="0"/>
              <a:t>/finding-resources/catalogues-and-online-resources/remote-access</a:t>
            </a:r>
            <a:endParaRPr lang="ja-JP" altLang="en-US" dirty="0"/>
          </a:p>
        </p:txBody>
      </p:sp>
      <p:pic>
        <p:nvPicPr>
          <p:cNvPr id="5" name="図 4" descr="グラフィカル ユーザー インターフェイス, テキスト, アプリケーション, メール&#10;&#10;自動的に生成された説明">
            <a:extLst>
              <a:ext uri="{FF2B5EF4-FFF2-40B4-BE49-F238E27FC236}">
                <a16:creationId xmlns:a16="http://schemas.microsoft.com/office/drawing/2014/main" id="{375B4721-48DA-4D8F-B8DC-BFC9A6C41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702" y="1738130"/>
            <a:ext cx="6431796" cy="2827379"/>
          </a:xfrm>
          <a:prstGeom prst="rect">
            <a:avLst/>
          </a:prstGeom>
        </p:spPr>
      </p:pic>
    </p:spTree>
    <p:extLst>
      <p:ext uri="{BB962C8B-B14F-4D97-AF65-F5344CB8AC3E}">
        <p14:creationId xmlns:p14="http://schemas.microsoft.com/office/powerpoint/2010/main" val="147523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29" y="115954"/>
            <a:ext cx="8541566" cy="1169914"/>
          </a:xfrm>
        </p:spPr>
        <p:txBody>
          <a:bodyPr>
            <a:normAutofit/>
          </a:bodyPr>
          <a:lstStyle/>
          <a:p>
            <a:r>
              <a:rPr lang="ja-JP" altLang="en-US" sz="4000" dirty="0"/>
              <a:t>１．コロナウイルス感染症の今</a:t>
            </a:r>
          </a:p>
        </p:txBody>
      </p:sp>
      <p:sp>
        <p:nvSpPr>
          <p:cNvPr id="6" name="コンテンツ プレースホルダー 2"/>
          <p:cNvSpPr>
            <a:spLocks noGrp="1"/>
          </p:cNvSpPr>
          <p:nvPr>
            <p:ph idx="1"/>
          </p:nvPr>
        </p:nvSpPr>
        <p:spPr>
          <a:xfrm>
            <a:off x="647404" y="1121022"/>
            <a:ext cx="10894141" cy="862762"/>
          </a:xfrm>
        </p:spPr>
        <p:txBody>
          <a:bodyPr>
            <a:normAutofit/>
          </a:bodyPr>
          <a:lstStyle/>
          <a:p>
            <a:pPr>
              <a:buClr>
                <a:srgbClr val="FF0000"/>
              </a:buClr>
              <a:buSzPct val="140000"/>
              <a:buFont typeface="Wingdings" panose="05000000000000000000" pitchFamily="2" charset="2"/>
              <a:buChar char="Ø"/>
            </a:pPr>
            <a:r>
              <a:rPr lang="ja-JP" altLang="en-US" dirty="0"/>
              <a:t>米国のコロナウイルス新規感染者数の推移　（</a:t>
            </a:r>
            <a:r>
              <a:rPr lang="en-US" altLang="ja-JP" dirty="0"/>
              <a:t>2020</a:t>
            </a:r>
            <a:r>
              <a:rPr lang="ja-JP" altLang="en-US" dirty="0"/>
              <a:t>年</a:t>
            </a:r>
            <a:r>
              <a:rPr lang="en-US" altLang="ja-JP" dirty="0"/>
              <a:t>11</a:t>
            </a:r>
            <a:r>
              <a:rPr lang="ja-JP" altLang="en-US" dirty="0"/>
              <a:t>月</a:t>
            </a:r>
            <a:r>
              <a:rPr lang="en-US" altLang="ja-JP" dirty="0"/>
              <a:t>10</a:t>
            </a:r>
            <a:r>
              <a:rPr lang="ja-JP" altLang="en-US" dirty="0"/>
              <a:t>日データ　</a:t>
            </a:r>
            <a:r>
              <a:rPr lang="en-US" altLang="ja-JP" dirty="0"/>
              <a:t>NHK</a:t>
            </a:r>
            <a:r>
              <a:rPr lang="ja-JP" altLang="en-US" dirty="0"/>
              <a:t>作成）　　最近、米国では感染者数の再度の増加が著しい。</a:t>
            </a: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a:t>
            </a:fld>
            <a:endParaRPr kumimoji="1" lang="ja-JP" altLang="en-US"/>
          </a:p>
        </p:txBody>
      </p:sp>
      <p:sp>
        <p:nvSpPr>
          <p:cNvPr id="10" name="正方形/長方形 9">
            <a:extLst>
              <a:ext uri="{FF2B5EF4-FFF2-40B4-BE49-F238E27FC236}">
                <a16:creationId xmlns:a16="http://schemas.microsoft.com/office/drawing/2014/main" id="{F5E7A4C6-0851-41F8-A3C9-A72FF1738B98}"/>
              </a:ext>
            </a:extLst>
          </p:cNvPr>
          <p:cNvSpPr/>
          <p:nvPr/>
        </p:nvSpPr>
        <p:spPr>
          <a:xfrm>
            <a:off x="2789163" y="6258406"/>
            <a:ext cx="6086731" cy="369332"/>
          </a:xfrm>
          <a:prstGeom prst="rect">
            <a:avLst/>
          </a:prstGeom>
          <a:solidFill>
            <a:schemeClr val="tx1">
              <a:lumMod val="95000"/>
              <a:lumOff val="5000"/>
            </a:schemeClr>
          </a:solidFill>
        </p:spPr>
        <p:txBody>
          <a:bodyPr wrap="none">
            <a:spAutoFit/>
          </a:bodyPr>
          <a:lstStyle/>
          <a:p>
            <a:pPr algn="ctr">
              <a:spcAft>
                <a:spcPts val="600"/>
              </a:spcAft>
            </a:pPr>
            <a:r>
              <a:rPr lang="en-US" altLang="ja-JP" dirty="0">
                <a:solidFill>
                  <a:srgbClr val="FFFFFF"/>
                </a:solidFill>
              </a:rPr>
              <a:t>https://</a:t>
            </a:r>
            <a:r>
              <a:rPr lang="en-US" altLang="ja-JP" dirty="0" err="1">
                <a:solidFill>
                  <a:srgbClr val="FFFFFF"/>
                </a:solidFill>
              </a:rPr>
              <a:t>www3.nhk.or.jp</a:t>
            </a:r>
            <a:r>
              <a:rPr lang="en-US" altLang="ja-JP" dirty="0">
                <a:solidFill>
                  <a:srgbClr val="FFFFFF"/>
                </a:solidFill>
              </a:rPr>
              <a:t>/news/special/coronavirus/world-data/</a:t>
            </a:r>
            <a:endParaRPr lang="ja-JP" altLang="en-US" dirty="0">
              <a:solidFill>
                <a:srgbClr val="FFFFFF"/>
              </a:solidFill>
            </a:endParaRPr>
          </a:p>
        </p:txBody>
      </p:sp>
      <p:pic>
        <p:nvPicPr>
          <p:cNvPr id="7" name="図 6" descr="グラフ&#10;&#10;自動的に生成された説明">
            <a:extLst>
              <a:ext uri="{FF2B5EF4-FFF2-40B4-BE49-F238E27FC236}">
                <a16:creationId xmlns:a16="http://schemas.microsoft.com/office/drawing/2014/main" id="{434692DC-748D-4A1F-BCB1-9F273EFDF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13" y="2018655"/>
            <a:ext cx="11137332" cy="4146014"/>
          </a:xfrm>
          <a:prstGeom prst="rect">
            <a:avLst/>
          </a:prstGeom>
        </p:spPr>
      </p:pic>
    </p:spTree>
    <p:extLst>
      <p:ext uri="{BB962C8B-B14F-4D97-AF65-F5344CB8AC3E}">
        <p14:creationId xmlns:p14="http://schemas.microsoft.com/office/powerpoint/2010/main" val="1574357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648928" y="1580828"/>
            <a:ext cx="4450014" cy="4654912"/>
          </a:xfrm>
        </p:spPr>
        <p:txBody>
          <a:bodyPr>
            <a:normAutofit/>
          </a:bodyPr>
          <a:lstStyle/>
          <a:p>
            <a:pPr marL="0" indent="0">
              <a:buClr>
                <a:srgbClr val="FF0000"/>
              </a:buClr>
              <a:buSzPct val="140000"/>
              <a:buNone/>
            </a:pPr>
            <a:r>
              <a:rPr lang="ja-JP" altLang="en-US" dirty="0"/>
              <a:t>ボン大学（ドイツ）</a:t>
            </a:r>
            <a:endParaRPr lang="en-US" altLang="ja-JP" dirty="0"/>
          </a:p>
          <a:p>
            <a:pPr>
              <a:buClr>
                <a:srgbClr val="FF0000"/>
              </a:buClr>
              <a:buSzPct val="140000"/>
              <a:buFont typeface="Wingdings" panose="05000000000000000000" pitchFamily="2" charset="2"/>
              <a:buChar char="Ø"/>
            </a:pPr>
            <a:r>
              <a:rPr lang="ja-JP" altLang="en-US" dirty="0"/>
              <a:t>入学や就学に柔軟に対応する</a:t>
            </a:r>
            <a:endParaRPr lang="en-US" altLang="ja-JP" dirty="0"/>
          </a:p>
          <a:p>
            <a:pPr>
              <a:buClr>
                <a:srgbClr val="FF0000"/>
              </a:buClr>
              <a:buSzPct val="140000"/>
              <a:buFont typeface="Wingdings" panose="05000000000000000000" pitchFamily="2" charset="2"/>
              <a:buChar char="Ø"/>
            </a:pPr>
            <a:r>
              <a:rPr lang="ja-JP" altLang="en-US" dirty="0"/>
              <a:t>冬学期：</a:t>
            </a:r>
            <a:r>
              <a:rPr lang="en-US" altLang="ja-JP" dirty="0"/>
              <a:t>11</a:t>
            </a:r>
            <a:r>
              <a:rPr lang="ja-JP" altLang="en-US" dirty="0"/>
              <a:t>月</a:t>
            </a:r>
            <a:r>
              <a:rPr lang="en-US" altLang="ja-JP" dirty="0"/>
              <a:t>2</a:t>
            </a:r>
            <a:r>
              <a:rPr lang="ja-JP" altLang="en-US" dirty="0"/>
              <a:t>日</a:t>
            </a:r>
            <a:r>
              <a:rPr lang="en-US" altLang="ja-JP" dirty="0"/>
              <a:t>-2</a:t>
            </a:r>
            <a:r>
              <a:rPr lang="ja-JP" altLang="en-US" dirty="0"/>
              <a:t>月</a:t>
            </a:r>
            <a:r>
              <a:rPr lang="en-US" altLang="ja-JP" dirty="0"/>
              <a:t>12</a:t>
            </a:r>
            <a:r>
              <a:rPr lang="ja-JP" altLang="en-US" dirty="0"/>
              <a:t>日</a:t>
            </a:r>
            <a:endParaRPr lang="en-US" altLang="ja-JP" dirty="0"/>
          </a:p>
          <a:p>
            <a:pPr>
              <a:buClr>
                <a:srgbClr val="FF0000"/>
              </a:buClr>
              <a:buSzPct val="140000"/>
              <a:buFont typeface="Wingdings" panose="05000000000000000000" pitchFamily="2" charset="2"/>
              <a:buChar char="Ø"/>
            </a:pPr>
            <a:r>
              <a:rPr lang="ja-JP" altLang="en-US" dirty="0"/>
              <a:t>冬学期はオンライン授業が中心となる</a:t>
            </a:r>
            <a:endParaRPr lang="en-US" altLang="ja-JP" dirty="0"/>
          </a:p>
          <a:p>
            <a:pPr>
              <a:buClr>
                <a:srgbClr val="FF0000"/>
              </a:buClr>
              <a:buSzPct val="140000"/>
              <a:buFont typeface="Wingdings" panose="05000000000000000000" pitchFamily="2" charset="2"/>
              <a:buChar char="Ø"/>
            </a:pPr>
            <a:endParaRPr lang="en-US" altLang="ja-JP"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40</a:t>
            </a:fld>
            <a:endParaRPr kumimoji="1" lang="ja-JP" altLang="en-US"/>
          </a:p>
        </p:txBody>
      </p:sp>
      <p:sp>
        <p:nvSpPr>
          <p:cNvPr id="14" name="タイトル 1">
            <a:extLst>
              <a:ext uri="{FF2B5EF4-FFF2-40B4-BE49-F238E27FC236}">
                <a16:creationId xmlns:a16="http://schemas.microsoft.com/office/drawing/2014/main" id="{0440D9F9-9988-4D82-960C-8E250BB24DBA}"/>
              </a:ext>
            </a:extLst>
          </p:cNvPr>
          <p:cNvSpPr>
            <a:spLocks noGrp="1"/>
          </p:cNvSpPr>
          <p:nvPr>
            <p:ph type="title"/>
          </p:nvPr>
        </p:nvSpPr>
        <p:spPr>
          <a:xfrm>
            <a:off x="831810" y="414215"/>
            <a:ext cx="5447070" cy="881185"/>
          </a:xfrm>
        </p:spPr>
        <p:txBody>
          <a:bodyPr>
            <a:normAutofit fontScale="90000"/>
          </a:bodyPr>
          <a:lstStyle/>
          <a:p>
            <a:r>
              <a:rPr lang="ja-JP" altLang="en-US" sz="4000" dirty="0"/>
              <a:t>４．海外の大学図書館でのリモートサービスの試み</a:t>
            </a:r>
          </a:p>
        </p:txBody>
      </p:sp>
      <p:sp>
        <p:nvSpPr>
          <p:cNvPr id="3" name="正方形/長方形 2">
            <a:extLst>
              <a:ext uri="{FF2B5EF4-FFF2-40B4-BE49-F238E27FC236}">
                <a16:creationId xmlns:a16="http://schemas.microsoft.com/office/drawing/2014/main" id="{14DC5790-E50C-4215-A7BE-7B51C820BE1D}"/>
              </a:ext>
            </a:extLst>
          </p:cNvPr>
          <p:cNvSpPr/>
          <p:nvPr/>
        </p:nvSpPr>
        <p:spPr>
          <a:xfrm>
            <a:off x="5630728" y="5465527"/>
            <a:ext cx="5959743" cy="646331"/>
          </a:xfrm>
          <a:prstGeom prst="rect">
            <a:avLst/>
          </a:prstGeom>
          <a:solidFill>
            <a:schemeClr val="bg1"/>
          </a:solidFill>
          <a:ln>
            <a:solidFill>
              <a:schemeClr val="accent1"/>
            </a:solidFill>
          </a:ln>
        </p:spPr>
        <p:txBody>
          <a:bodyPr wrap="square">
            <a:spAutoFit/>
          </a:bodyPr>
          <a:lstStyle/>
          <a:p>
            <a:r>
              <a:rPr lang="en-US" altLang="ja-JP" dirty="0"/>
              <a:t>https://</a:t>
            </a:r>
            <a:r>
              <a:rPr lang="en-US" altLang="ja-JP" dirty="0" err="1"/>
              <a:t>www.uni-bonn.de</a:t>
            </a:r>
            <a:r>
              <a:rPr lang="en-US" altLang="ja-JP" dirty="0"/>
              <a:t>/</a:t>
            </a:r>
            <a:r>
              <a:rPr lang="en-US" altLang="ja-JP" dirty="0" err="1"/>
              <a:t>studium</a:t>
            </a:r>
            <a:r>
              <a:rPr lang="en-US" altLang="ja-JP" dirty="0"/>
              <a:t>/</a:t>
            </a:r>
            <a:r>
              <a:rPr lang="en-US" altLang="ja-JP" dirty="0" err="1"/>
              <a:t>im-studium</a:t>
            </a:r>
            <a:r>
              <a:rPr lang="en-US" altLang="ja-JP" dirty="0"/>
              <a:t>/</a:t>
            </a:r>
            <a:r>
              <a:rPr lang="en-US" altLang="ja-JP" dirty="0" err="1"/>
              <a:t>studienstart-en</a:t>
            </a:r>
            <a:r>
              <a:rPr lang="en-US" altLang="ja-JP" dirty="0"/>
              <a:t>/</a:t>
            </a:r>
            <a:r>
              <a:rPr lang="en-US" altLang="ja-JP" dirty="0" err="1"/>
              <a:t>studium</a:t>
            </a:r>
            <a:r>
              <a:rPr lang="en-US" altLang="ja-JP" dirty="0"/>
              <a:t>-und-corona-</a:t>
            </a:r>
            <a:r>
              <a:rPr lang="en-US" altLang="ja-JP" dirty="0" err="1"/>
              <a:t>en</a:t>
            </a:r>
            <a:r>
              <a:rPr lang="en-US" altLang="ja-JP" dirty="0"/>
              <a:t>/?</a:t>
            </a:r>
            <a:r>
              <a:rPr lang="en-US" altLang="ja-JP" dirty="0" err="1"/>
              <a:t>searchterm</a:t>
            </a:r>
            <a:r>
              <a:rPr lang="en-US" altLang="ja-JP" dirty="0"/>
              <a:t>=corona</a:t>
            </a:r>
            <a:endParaRPr lang="ja-JP" altLang="en-US" dirty="0"/>
          </a:p>
        </p:txBody>
      </p:sp>
      <p:pic>
        <p:nvPicPr>
          <p:cNvPr id="7" name="図 6" descr="グラフィカル ユーザー インターフェイス&#10;&#10;自動的に生成された説明">
            <a:extLst>
              <a:ext uri="{FF2B5EF4-FFF2-40B4-BE49-F238E27FC236}">
                <a16:creationId xmlns:a16="http://schemas.microsoft.com/office/drawing/2014/main" id="{E90DCF98-0458-441D-A96C-9CF77D461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82" y="1295400"/>
            <a:ext cx="5646889" cy="3945943"/>
          </a:xfrm>
          <a:prstGeom prst="rect">
            <a:avLst/>
          </a:prstGeom>
        </p:spPr>
      </p:pic>
    </p:spTree>
    <p:extLst>
      <p:ext uri="{BB962C8B-B14F-4D97-AF65-F5344CB8AC3E}">
        <p14:creationId xmlns:p14="http://schemas.microsoft.com/office/powerpoint/2010/main" val="2847707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648928" y="1580828"/>
            <a:ext cx="4450014" cy="4654912"/>
          </a:xfrm>
        </p:spPr>
        <p:txBody>
          <a:bodyPr>
            <a:normAutofit/>
          </a:bodyPr>
          <a:lstStyle/>
          <a:p>
            <a:pPr marL="0" indent="0">
              <a:buClr>
                <a:srgbClr val="FF0000"/>
              </a:buClr>
              <a:buSzPct val="140000"/>
              <a:buNone/>
            </a:pPr>
            <a:r>
              <a:rPr lang="ja-JP" altLang="en-US" dirty="0"/>
              <a:t>ボン大学（ドイツ）</a:t>
            </a:r>
            <a:endParaRPr lang="en-US" altLang="ja-JP"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r>
              <a:rPr lang="ja-JP" altLang="en-US" dirty="0"/>
              <a:t>教室での授業風景</a:t>
            </a:r>
            <a:endParaRPr lang="en-US" altLang="ja-JP" dirty="0"/>
          </a:p>
          <a:p>
            <a:pPr>
              <a:buClr>
                <a:srgbClr val="FF0000"/>
              </a:buClr>
              <a:buSzPct val="140000"/>
              <a:buFont typeface="Wingdings" panose="05000000000000000000" pitchFamily="2" charset="2"/>
              <a:buChar char="Ø"/>
            </a:pPr>
            <a:r>
              <a:rPr lang="en-US" altLang="ja-JP" dirty="0"/>
              <a:t>11</a:t>
            </a:r>
            <a:r>
              <a:rPr lang="ja-JP" altLang="en-US" dirty="0"/>
              <a:t>月</a:t>
            </a:r>
            <a:r>
              <a:rPr lang="en-US" altLang="ja-JP" dirty="0"/>
              <a:t>9</a:t>
            </a:r>
            <a:r>
              <a:rPr lang="ja-JP" altLang="en-US" dirty="0"/>
              <a:t>日に規制が強化され、海外から入国した学生は</a:t>
            </a:r>
            <a:r>
              <a:rPr lang="en-US" altLang="ja-JP" dirty="0"/>
              <a:t>10</a:t>
            </a:r>
            <a:r>
              <a:rPr lang="ja-JP" altLang="en-US" dirty="0"/>
              <a:t>日間自己隔離する</a:t>
            </a:r>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endParaRPr lang="en-US" altLang="ja-JP"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41</a:t>
            </a:fld>
            <a:endParaRPr kumimoji="1" lang="ja-JP" altLang="en-US"/>
          </a:p>
        </p:txBody>
      </p:sp>
      <p:sp>
        <p:nvSpPr>
          <p:cNvPr id="14" name="タイトル 1">
            <a:extLst>
              <a:ext uri="{FF2B5EF4-FFF2-40B4-BE49-F238E27FC236}">
                <a16:creationId xmlns:a16="http://schemas.microsoft.com/office/drawing/2014/main" id="{0440D9F9-9988-4D82-960C-8E250BB24DBA}"/>
              </a:ext>
            </a:extLst>
          </p:cNvPr>
          <p:cNvSpPr>
            <a:spLocks noGrp="1"/>
          </p:cNvSpPr>
          <p:nvPr>
            <p:ph type="title"/>
          </p:nvPr>
        </p:nvSpPr>
        <p:spPr>
          <a:xfrm>
            <a:off x="831810" y="414215"/>
            <a:ext cx="5447070" cy="881185"/>
          </a:xfrm>
        </p:spPr>
        <p:txBody>
          <a:bodyPr>
            <a:normAutofit fontScale="90000"/>
          </a:bodyPr>
          <a:lstStyle/>
          <a:p>
            <a:r>
              <a:rPr lang="ja-JP" altLang="en-US" sz="4000" dirty="0"/>
              <a:t>４．海外の大学図書館でのリモートサービスの試み</a:t>
            </a:r>
          </a:p>
        </p:txBody>
      </p:sp>
      <p:sp>
        <p:nvSpPr>
          <p:cNvPr id="3" name="正方形/長方形 2">
            <a:extLst>
              <a:ext uri="{FF2B5EF4-FFF2-40B4-BE49-F238E27FC236}">
                <a16:creationId xmlns:a16="http://schemas.microsoft.com/office/drawing/2014/main" id="{14DC5790-E50C-4215-A7BE-7B51C820BE1D}"/>
              </a:ext>
            </a:extLst>
          </p:cNvPr>
          <p:cNvSpPr/>
          <p:nvPr/>
        </p:nvSpPr>
        <p:spPr>
          <a:xfrm>
            <a:off x="5424408" y="5465527"/>
            <a:ext cx="6166064" cy="646331"/>
          </a:xfrm>
          <a:prstGeom prst="rect">
            <a:avLst/>
          </a:prstGeom>
          <a:solidFill>
            <a:schemeClr val="bg1"/>
          </a:solidFill>
          <a:ln>
            <a:solidFill>
              <a:schemeClr val="accent1"/>
            </a:solidFill>
          </a:ln>
        </p:spPr>
        <p:txBody>
          <a:bodyPr wrap="square">
            <a:spAutoFit/>
          </a:bodyPr>
          <a:lstStyle/>
          <a:p>
            <a:r>
              <a:rPr lang="en-US" altLang="ja-JP" dirty="0"/>
              <a:t>https://</a:t>
            </a:r>
            <a:r>
              <a:rPr lang="en-US" altLang="ja-JP" dirty="0" err="1"/>
              <a:t>www.uni-bonn.de</a:t>
            </a:r>
            <a:r>
              <a:rPr lang="en-US" altLang="ja-JP" dirty="0"/>
              <a:t>/the-university/coronavirus-information/information-for-students/information-for-students</a:t>
            </a:r>
            <a:endParaRPr lang="ja-JP" altLang="en-US" dirty="0"/>
          </a:p>
        </p:txBody>
      </p:sp>
      <p:pic>
        <p:nvPicPr>
          <p:cNvPr id="5" name="図 4" descr="テーブル, 部屋, 図書館, キッチン が含まれている画像&#10;&#10;自動的に生成された説明">
            <a:extLst>
              <a:ext uri="{FF2B5EF4-FFF2-40B4-BE49-F238E27FC236}">
                <a16:creationId xmlns:a16="http://schemas.microsoft.com/office/drawing/2014/main" id="{E28C4518-1307-42D8-8771-D1093B978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4404" y="2067808"/>
            <a:ext cx="6226397" cy="2957227"/>
          </a:xfrm>
          <a:prstGeom prst="rect">
            <a:avLst/>
          </a:prstGeom>
        </p:spPr>
      </p:pic>
      <p:sp>
        <p:nvSpPr>
          <p:cNvPr id="8" name="テキスト ボックス 7">
            <a:extLst>
              <a:ext uri="{FF2B5EF4-FFF2-40B4-BE49-F238E27FC236}">
                <a16:creationId xmlns:a16="http://schemas.microsoft.com/office/drawing/2014/main" id="{D16CE855-0F54-42C0-9520-693D4DBD4B7C}"/>
              </a:ext>
            </a:extLst>
          </p:cNvPr>
          <p:cNvSpPr txBox="1"/>
          <p:nvPr/>
        </p:nvSpPr>
        <p:spPr>
          <a:xfrm>
            <a:off x="6788258" y="1539892"/>
            <a:ext cx="2650210" cy="461665"/>
          </a:xfrm>
          <a:prstGeom prst="rect">
            <a:avLst/>
          </a:prstGeom>
          <a:noFill/>
        </p:spPr>
        <p:txBody>
          <a:bodyPr wrap="square" rtlCol="0">
            <a:spAutoFit/>
          </a:bodyPr>
          <a:lstStyle/>
          <a:p>
            <a:r>
              <a:rPr kumimoji="1" lang="ja-JP" altLang="en-US" sz="2400" dirty="0"/>
              <a:t>教室での授業風景</a:t>
            </a:r>
          </a:p>
        </p:txBody>
      </p:sp>
    </p:spTree>
    <p:extLst>
      <p:ext uri="{BB962C8B-B14F-4D97-AF65-F5344CB8AC3E}">
        <p14:creationId xmlns:p14="http://schemas.microsoft.com/office/powerpoint/2010/main" val="1735411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648928" y="1580828"/>
            <a:ext cx="4450014" cy="4654912"/>
          </a:xfrm>
        </p:spPr>
        <p:txBody>
          <a:bodyPr>
            <a:normAutofit/>
          </a:bodyPr>
          <a:lstStyle/>
          <a:p>
            <a:pPr marL="0" indent="0">
              <a:buClr>
                <a:srgbClr val="FF0000"/>
              </a:buClr>
              <a:buSzPct val="140000"/>
              <a:buNone/>
            </a:pPr>
            <a:r>
              <a:rPr lang="ja-JP" altLang="en-US" dirty="0"/>
              <a:t>ボン大学・州図書館（ドイツ）</a:t>
            </a:r>
            <a:endParaRPr lang="en-US" altLang="ja-JP" dirty="0"/>
          </a:p>
          <a:p>
            <a:pPr>
              <a:buClr>
                <a:srgbClr val="FF0000"/>
              </a:buClr>
              <a:buSzPct val="140000"/>
              <a:buFont typeface="Wingdings" panose="05000000000000000000" pitchFamily="2" charset="2"/>
              <a:buChar char="Ø"/>
            </a:pPr>
            <a:r>
              <a:rPr lang="ja-JP" altLang="en-US" dirty="0"/>
              <a:t>コロナによる図書館の利用制限</a:t>
            </a:r>
            <a:endParaRPr lang="en-US" altLang="ja-JP" dirty="0"/>
          </a:p>
          <a:p>
            <a:pPr marL="0" indent="0">
              <a:buClr>
                <a:srgbClr val="FF0000"/>
              </a:buClr>
              <a:buSzPct val="140000"/>
              <a:buNone/>
            </a:pPr>
            <a:r>
              <a:rPr lang="ja-JP" altLang="en-US" dirty="0"/>
              <a:t>リモートサービスのすすめ</a:t>
            </a:r>
            <a:endParaRPr lang="en-US" altLang="ja-JP" dirty="0"/>
          </a:p>
          <a:p>
            <a:pPr>
              <a:buClr>
                <a:srgbClr val="FF0000"/>
              </a:buClr>
              <a:buSzPct val="140000"/>
              <a:buFont typeface="Wingdings" panose="05000000000000000000" pitchFamily="2" charset="2"/>
              <a:buChar char="Ø"/>
            </a:pPr>
            <a:r>
              <a:rPr lang="ja-JP" altLang="en-US" dirty="0"/>
              <a:t>メールや電話での質問</a:t>
            </a:r>
            <a:endParaRPr lang="en-US" altLang="ja-JP" dirty="0"/>
          </a:p>
          <a:p>
            <a:pPr>
              <a:buClr>
                <a:srgbClr val="FF0000"/>
              </a:buClr>
              <a:buSzPct val="140000"/>
              <a:buFont typeface="Wingdings" panose="05000000000000000000" pitchFamily="2" charset="2"/>
              <a:buChar char="Ø"/>
            </a:pPr>
            <a:r>
              <a:rPr lang="ja-JP" altLang="en-US" dirty="0"/>
              <a:t>大学公開サーバーへの論文のアップロード</a:t>
            </a:r>
            <a:endParaRPr lang="en-US" altLang="ja-JP" dirty="0"/>
          </a:p>
          <a:p>
            <a:pPr>
              <a:buClr>
                <a:srgbClr val="FF0000"/>
              </a:buClr>
              <a:buSzPct val="140000"/>
              <a:buFont typeface="Wingdings" panose="05000000000000000000" pitchFamily="2" charset="2"/>
              <a:buChar char="Ø"/>
            </a:pPr>
            <a:r>
              <a:rPr lang="ja-JP" altLang="en-US" dirty="0"/>
              <a:t>インターライブラリーローンの</a:t>
            </a:r>
            <a:r>
              <a:rPr lang="en-US" altLang="ja-JP" dirty="0"/>
              <a:t>Web</a:t>
            </a:r>
            <a:r>
              <a:rPr lang="ja-JP" altLang="en-US" dirty="0"/>
              <a:t>利用</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endParaRPr lang="en-US" altLang="ja-JP"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42</a:t>
            </a:fld>
            <a:endParaRPr kumimoji="1" lang="ja-JP" altLang="en-US"/>
          </a:p>
        </p:txBody>
      </p:sp>
      <p:sp>
        <p:nvSpPr>
          <p:cNvPr id="14" name="タイトル 1">
            <a:extLst>
              <a:ext uri="{FF2B5EF4-FFF2-40B4-BE49-F238E27FC236}">
                <a16:creationId xmlns:a16="http://schemas.microsoft.com/office/drawing/2014/main" id="{0440D9F9-9988-4D82-960C-8E250BB24DBA}"/>
              </a:ext>
            </a:extLst>
          </p:cNvPr>
          <p:cNvSpPr>
            <a:spLocks noGrp="1"/>
          </p:cNvSpPr>
          <p:nvPr>
            <p:ph type="title"/>
          </p:nvPr>
        </p:nvSpPr>
        <p:spPr>
          <a:xfrm>
            <a:off x="831810" y="414215"/>
            <a:ext cx="5447070" cy="881185"/>
          </a:xfrm>
        </p:spPr>
        <p:txBody>
          <a:bodyPr>
            <a:normAutofit fontScale="90000"/>
          </a:bodyPr>
          <a:lstStyle/>
          <a:p>
            <a:r>
              <a:rPr lang="ja-JP" altLang="en-US" sz="4000" dirty="0"/>
              <a:t>４．海外の大学図書館でのリモートサービスの試み</a:t>
            </a:r>
          </a:p>
        </p:txBody>
      </p:sp>
      <p:sp>
        <p:nvSpPr>
          <p:cNvPr id="3" name="正方形/長方形 2">
            <a:extLst>
              <a:ext uri="{FF2B5EF4-FFF2-40B4-BE49-F238E27FC236}">
                <a16:creationId xmlns:a16="http://schemas.microsoft.com/office/drawing/2014/main" id="{14DC5790-E50C-4215-A7BE-7B51C820BE1D}"/>
              </a:ext>
            </a:extLst>
          </p:cNvPr>
          <p:cNvSpPr/>
          <p:nvPr/>
        </p:nvSpPr>
        <p:spPr>
          <a:xfrm>
            <a:off x="5889356" y="5465527"/>
            <a:ext cx="5021451" cy="369332"/>
          </a:xfrm>
          <a:prstGeom prst="rect">
            <a:avLst/>
          </a:prstGeom>
          <a:solidFill>
            <a:schemeClr val="bg1"/>
          </a:solidFill>
          <a:ln>
            <a:solidFill>
              <a:schemeClr val="accent1"/>
            </a:solidFill>
          </a:ln>
        </p:spPr>
        <p:txBody>
          <a:bodyPr wrap="square">
            <a:spAutoFit/>
          </a:bodyPr>
          <a:lstStyle/>
          <a:p>
            <a:r>
              <a:rPr lang="en-US" altLang="ja-JP" dirty="0"/>
              <a:t>https://</a:t>
            </a:r>
            <a:r>
              <a:rPr lang="en-US" altLang="ja-JP" dirty="0" err="1"/>
              <a:t>www.ulb.uni-bonn.de</a:t>
            </a:r>
            <a:r>
              <a:rPr lang="en-US" altLang="ja-JP" dirty="0"/>
              <a:t>/</a:t>
            </a:r>
            <a:r>
              <a:rPr lang="en-US" altLang="ja-JP" dirty="0" err="1"/>
              <a:t>en?set_language</a:t>
            </a:r>
            <a:r>
              <a:rPr lang="en-US" altLang="ja-JP" dirty="0"/>
              <a:t>=</a:t>
            </a:r>
            <a:r>
              <a:rPr lang="en-US" altLang="ja-JP" dirty="0" err="1"/>
              <a:t>en</a:t>
            </a:r>
            <a:endParaRPr lang="ja-JP" altLang="en-US" dirty="0"/>
          </a:p>
        </p:txBody>
      </p:sp>
      <p:sp>
        <p:nvSpPr>
          <p:cNvPr id="8" name="テキスト ボックス 7">
            <a:extLst>
              <a:ext uri="{FF2B5EF4-FFF2-40B4-BE49-F238E27FC236}">
                <a16:creationId xmlns:a16="http://schemas.microsoft.com/office/drawing/2014/main" id="{D16CE855-0F54-42C0-9520-693D4DBD4B7C}"/>
              </a:ext>
            </a:extLst>
          </p:cNvPr>
          <p:cNvSpPr txBox="1"/>
          <p:nvPr/>
        </p:nvSpPr>
        <p:spPr>
          <a:xfrm>
            <a:off x="6788257" y="1539892"/>
            <a:ext cx="4339525" cy="461665"/>
          </a:xfrm>
          <a:prstGeom prst="rect">
            <a:avLst/>
          </a:prstGeom>
          <a:solidFill>
            <a:schemeClr val="bg1"/>
          </a:solidFill>
          <a:ln>
            <a:solidFill>
              <a:schemeClr val="accent1"/>
            </a:solidFill>
          </a:ln>
        </p:spPr>
        <p:txBody>
          <a:bodyPr wrap="square" rtlCol="0">
            <a:spAutoFit/>
          </a:bodyPr>
          <a:lstStyle/>
          <a:p>
            <a:r>
              <a:rPr kumimoji="1" lang="ja-JP" altLang="en-US" sz="2400" dirty="0"/>
              <a:t>コロナによる図書館の利用制限</a:t>
            </a:r>
          </a:p>
        </p:txBody>
      </p:sp>
      <p:pic>
        <p:nvPicPr>
          <p:cNvPr id="7" name="図 6" descr="グラフィカル ユーザー インターフェイス, アプリケーション, Web サイト&#10;&#10;自動的に生成された説明">
            <a:extLst>
              <a:ext uri="{FF2B5EF4-FFF2-40B4-BE49-F238E27FC236}">
                <a16:creationId xmlns:a16="http://schemas.microsoft.com/office/drawing/2014/main" id="{E2900739-EB57-4C35-ABE0-D24A6AF94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432" y="2246049"/>
            <a:ext cx="6583792" cy="2700135"/>
          </a:xfrm>
          <a:prstGeom prst="rect">
            <a:avLst/>
          </a:prstGeom>
        </p:spPr>
      </p:pic>
      <p:sp>
        <p:nvSpPr>
          <p:cNvPr id="10" name="矢印: 右 9">
            <a:extLst>
              <a:ext uri="{FF2B5EF4-FFF2-40B4-BE49-F238E27FC236}">
                <a16:creationId xmlns:a16="http://schemas.microsoft.com/office/drawing/2014/main" id="{6975E864-7A7E-4898-9B3D-03DB30497E25}"/>
              </a:ext>
            </a:extLst>
          </p:cNvPr>
          <p:cNvSpPr/>
          <p:nvPr/>
        </p:nvSpPr>
        <p:spPr>
          <a:xfrm rot="4779420">
            <a:off x="9108026" y="2372633"/>
            <a:ext cx="1243442" cy="449451"/>
          </a:xfrm>
          <a:prstGeom prst="rightArrow">
            <a:avLst/>
          </a:prstGeom>
          <a:solidFill>
            <a:srgbClr val="FF4E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5065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648928" y="1580828"/>
            <a:ext cx="4450014" cy="4654912"/>
          </a:xfrm>
        </p:spPr>
        <p:txBody>
          <a:bodyPr>
            <a:normAutofit lnSpcReduction="10000"/>
          </a:bodyPr>
          <a:lstStyle/>
          <a:p>
            <a:pPr marL="0" indent="0">
              <a:buClr>
                <a:srgbClr val="FF0000"/>
              </a:buClr>
              <a:buSzPct val="140000"/>
              <a:buNone/>
            </a:pPr>
            <a:r>
              <a:rPr lang="ja-JP" altLang="en-US" dirty="0"/>
              <a:t>ボン大学図書館（ドイツ）</a:t>
            </a:r>
            <a:endParaRPr lang="en-US" altLang="ja-JP" dirty="0"/>
          </a:p>
          <a:p>
            <a:pPr marL="0" indent="0">
              <a:buClr>
                <a:srgbClr val="FF0000"/>
              </a:buClr>
              <a:buSzPct val="140000"/>
              <a:buNone/>
            </a:pPr>
            <a:endParaRPr lang="en-US" altLang="ja-JP" dirty="0"/>
          </a:p>
          <a:p>
            <a:pPr marL="0" indent="0">
              <a:buClr>
                <a:srgbClr val="FF0000"/>
              </a:buClr>
              <a:buSzPct val="140000"/>
              <a:buNone/>
            </a:pPr>
            <a:r>
              <a:rPr lang="ja-JP" altLang="en-US" dirty="0"/>
              <a:t>コロナによる図書館の利用制限中に利用できるサービス</a:t>
            </a:r>
            <a:endParaRPr lang="en-US" altLang="ja-JP" dirty="0"/>
          </a:p>
          <a:p>
            <a:pPr>
              <a:buClr>
                <a:srgbClr val="FF0000"/>
              </a:buClr>
              <a:buSzPct val="140000"/>
              <a:buFont typeface="Wingdings" panose="05000000000000000000" pitchFamily="2" charset="2"/>
              <a:buChar char="Ø"/>
            </a:pPr>
            <a:r>
              <a:rPr lang="ja-JP" altLang="en-US" dirty="0"/>
              <a:t>予約をすることで開架棚を閲覧可能</a:t>
            </a:r>
            <a:endParaRPr lang="en-US" altLang="ja-JP" dirty="0"/>
          </a:p>
          <a:p>
            <a:pPr>
              <a:buClr>
                <a:srgbClr val="FF0000"/>
              </a:buClr>
              <a:buSzPct val="140000"/>
              <a:buFont typeface="Wingdings" panose="05000000000000000000" pitchFamily="2" charset="2"/>
              <a:buChar char="Ø"/>
            </a:pPr>
            <a:r>
              <a:rPr lang="ja-JP" altLang="en-US" dirty="0"/>
              <a:t>閉架書庫の本も特別予約をすることで借出せる</a:t>
            </a:r>
          </a:p>
          <a:p>
            <a:pPr>
              <a:buClr>
                <a:srgbClr val="FF0000"/>
              </a:buClr>
              <a:buSzPct val="140000"/>
              <a:buFont typeface="Wingdings" panose="05000000000000000000" pitchFamily="2" charset="2"/>
              <a:buChar char="Ø"/>
            </a:pPr>
            <a:r>
              <a:rPr lang="ja-JP" altLang="en-US" dirty="0"/>
              <a:t>読書室は大学関係者は予約できる</a:t>
            </a:r>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endParaRPr lang="en-US" altLang="ja-JP"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43</a:t>
            </a:fld>
            <a:endParaRPr kumimoji="1" lang="ja-JP" altLang="en-US"/>
          </a:p>
        </p:txBody>
      </p:sp>
      <p:sp>
        <p:nvSpPr>
          <p:cNvPr id="14" name="タイトル 1">
            <a:extLst>
              <a:ext uri="{FF2B5EF4-FFF2-40B4-BE49-F238E27FC236}">
                <a16:creationId xmlns:a16="http://schemas.microsoft.com/office/drawing/2014/main" id="{0440D9F9-9988-4D82-960C-8E250BB24DBA}"/>
              </a:ext>
            </a:extLst>
          </p:cNvPr>
          <p:cNvSpPr>
            <a:spLocks noGrp="1"/>
          </p:cNvSpPr>
          <p:nvPr>
            <p:ph type="title"/>
          </p:nvPr>
        </p:nvSpPr>
        <p:spPr>
          <a:xfrm>
            <a:off x="831810" y="414215"/>
            <a:ext cx="5447070" cy="881185"/>
          </a:xfrm>
        </p:spPr>
        <p:txBody>
          <a:bodyPr>
            <a:normAutofit fontScale="90000"/>
          </a:bodyPr>
          <a:lstStyle/>
          <a:p>
            <a:r>
              <a:rPr lang="ja-JP" altLang="en-US" sz="4000" dirty="0"/>
              <a:t>４．海外の大学図書館でのリモートサービスの試み</a:t>
            </a:r>
          </a:p>
        </p:txBody>
      </p:sp>
      <p:sp>
        <p:nvSpPr>
          <p:cNvPr id="3" name="正方形/長方形 2">
            <a:extLst>
              <a:ext uri="{FF2B5EF4-FFF2-40B4-BE49-F238E27FC236}">
                <a16:creationId xmlns:a16="http://schemas.microsoft.com/office/drawing/2014/main" id="{14DC5790-E50C-4215-A7BE-7B51C820BE1D}"/>
              </a:ext>
            </a:extLst>
          </p:cNvPr>
          <p:cNvSpPr/>
          <p:nvPr/>
        </p:nvSpPr>
        <p:spPr>
          <a:xfrm>
            <a:off x="5610386" y="5465527"/>
            <a:ext cx="4060556" cy="369332"/>
          </a:xfrm>
          <a:prstGeom prst="rect">
            <a:avLst/>
          </a:prstGeom>
          <a:solidFill>
            <a:schemeClr val="bg1"/>
          </a:solidFill>
          <a:ln>
            <a:solidFill>
              <a:schemeClr val="accent1"/>
            </a:solidFill>
          </a:ln>
        </p:spPr>
        <p:txBody>
          <a:bodyPr wrap="square">
            <a:spAutoFit/>
          </a:bodyPr>
          <a:lstStyle/>
          <a:p>
            <a:r>
              <a:rPr lang="en-US" altLang="ja-JP" dirty="0"/>
              <a:t>https://</a:t>
            </a:r>
            <a:r>
              <a:rPr lang="en-US" altLang="ja-JP" dirty="0" err="1"/>
              <a:t>www.ulb.uni-bonn.de</a:t>
            </a:r>
            <a:r>
              <a:rPr lang="en-US" altLang="ja-JP" dirty="0"/>
              <a:t>/</a:t>
            </a:r>
            <a:r>
              <a:rPr lang="en-US" altLang="ja-JP" dirty="0" err="1"/>
              <a:t>en</a:t>
            </a:r>
            <a:r>
              <a:rPr lang="en-US" altLang="ja-JP" dirty="0"/>
              <a:t>/corona</a:t>
            </a:r>
            <a:endParaRPr lang="ja-JP" altLang="en-US" dirty="0"/>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0D1B6030-0928-4CD9-A39B-53C3199A3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5147" y="1700212"/>
            <a:ext cx="6257925" cy="3457575"/>
          </a:xfrm>
          <a:prstGeom prst="rect">
            <a:avLst/>
          </a:prstGeom>
          <a:solidFill>
            <a:schemeClr val="bg1"/>
          </a:solidFill>
          <a:ln>
            <a:solidFill>
              <a:schemeClr val="accent1"/>
            </a:solidFill>
          </a:ln>
        </p:spPr>
      </p:pic>
    </p:spTree>
    <p:extLst>
      <p:ext uri="{BB962C8B-B14F-4D97-AF65-F5344CB8AC3E}">
        <p14:creationId xmlns:p14="http://schemas.microsoft.com/office/powerpoint/2010/main" val="3928955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648928" y="1580828"/>
            <a:ext cx="4450014" cy="4654912"/>
          </a:xfrm>
        </p:spPr>
        <p:txBody>
          <a:bodyPr>
            <a:normAutofit/>
          </a:bodyPr>
          <a:lstStyle/>
          <a:p>
            <a:pPr marL="0" indent="0">
              <a:buClr>
                <a:srgbClr val="FF0000"/>
              </a:buClr>
              <a:buSzPct val="140000"/>
              <a:buNone/>
            </a:pPr>
            <a:r>
              <a:rPr lang="ja-JP" altLang="en-US" dirty="0"/>
              <a:t>ボン大学図書館（ドイツ）</a:t>
            </a:r>
            <a:endParaRPr lang="en-US" altLang="ja-JP" dirty="0"/>
          </a:p>
          <a:p>
            <a:pPr marL="0" indent="0">
              <a:buClr>
                <a:srgbClr val="FF0000"/>
              </a:buClr>
              <a:buSzPct val="140000"/>
              <a:buNone/>
            </a:pPr>
            <a:endParaRPr lang="en-US" altLang="ja-JP" dirty="0"/>
          </a:p>
          <a:p>
            <a:pPr marL="0" indent="0">
              <a:buClr>
                <a:srgbClr val="FF0000"/>
              </a:buClr>
              <a:buSzPct val="140000"/>
              <a:buNone/>
            </a:pPr>
            <a:r>
              <a:rPr lang="ja-JP" altLang="en-US" dirty="0"/>
              <a:t>デジタル教材作成支援</a:t>
            </a:r>
            <a:endParaRPr lang="en-US" altLang="ja-JP" dirty="0"/>
          </a:p>
          <a:p>
            <a:pPr>
              <a:buClr>
                <a:srgbClr val="FF0000"/>
              </a:buClr>
              <a:buSzPct val="140000"/>
              <a:buFont typeface="Wingdings" panose="05000000000000000000" pitchFamily="2" charset="2"/>
              <a:buChar char="Ø"/>
            </a:pPr>
            <a:r>
              <a:rPr lang="ja-JP" altLang="en-US" dirty="0"/>
              <a:t>オンライン授業に向けて教員のデジタル教材の作成を支援する</a:t>
            </a:r>
            <a:endParaRPr lang="en-US" altLang="ja-JP" dirty="0"/>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endParaRPr lang="en-US" altLang="ja-JP"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44</a:t>
            </a:fld>
            <a:endParaRPr kumimoji="1" lang="ja-JP" altLang="en-US"/>
          </a:p>
        </p:txBody>
      </p:sp>
      <p:sp>
        <p:nvSpPr>
          <p:cNvPr id="14" name="タイトル 1">
            <a:extLst>
              <a:ext uri="{FF2B5EF4-FFF2-40B4-BE49-F238E27FC236}">
                <a16:creationId xmlns:a16="http://schemas.microsoft.com/office/drawing/2014/main" id="{0440D9F9-9988-4D82-960C-8E250BB24DBA}"/>
              </a:ext>
            </a:extLst>
          </p:cNvPr>
          <p:cNvSpPr>
            <a:spLocks noGrp="1"/>
          </p:cNvSpPr>
          <p:nvPr>
            <p:ph type="title"/>
          </p:nvPr>
        </p:nvSpPr>
        <p:spPr>
          <a:xfrm>
            <a:off x="831810" y="414215"/>
            <a:ext cx="5447070" cy="881185"/>
          </a:xfrm>
        </p:spPr>
        <p:txBody>
          <a:bodyPr>
            <a:normAutofit fontScale="90000"/>
          </a:bodyPr>
          <a:lstStyle/>
          <a:p>
            <a:r>
              <a:rPr lang="ja-JP" altLang="en-US" sz="4000" dirty="0"/>
              <a:t>４．海外の大学図書館でのリモートサービスの試み</a:t>
            </a:r>
          </a:p>
        </p:txBody>
      </p:sp>
      <p:sp>
        <p:nvSpPr>
          <p:cNvPr id="3" name="正方形/長方形 2">
            <a:extLst>
              <a:ext uri="{FF2B5EF4-FFF2-40B4-BE49-F238E27FC236}">
                <a16:creationId xmlns:a16="http://schemas.microsoft.com/office/drawing/2014/main" id="{14DC5790-E50C-4215-A7BE-7B51C820BE1D}"/>
              </a:ext>
            </a:extLst>
          </p:cNvPr>
          <p:cNvSpPr/>
          <p:nvPr/>
        </p:nvSpPr>
        <p:spPr>
          <a:xfrm>
            <a:off x="5610385" y="5465527"/>
            <a:ext cx="5447069" cy="646331"/>
          </a:xfrm>
          <a:prstGeom prst="rect">
            <a:avLst/>
          </a:prstGeom>
          <a:solidFill>
            <a:schemeClr val="bg1"/>
          </a:solidFill>
          <a:ln>
            <a:solidFill>
              <a:schemeClr val="accent1"/>
            </a:solidFill>
          </a:ln>
        </p:spPr>
        <p:txBody>
          <a:bodyPr wrap="square">
            <a:spAutoFit/>
          </a:bodyPr>
          <a:lstStyle/>
          <a:p>
            <a:r>
              <a:rPr lang="en-US" altLang="ja-JP" dirty="0"/>
              <a:t>https://</a:t>
            </a:r>
            <a:r>
              <a:rPr lang="en-US" altLang="ja-JP" dirty="0" err="1"/>
              <a:t>www.ulb.uni-bonn.de</a:t>
            </a:r>
            <a:r>
              <a:rPr lang="en-US" altLang="ja-JP" dirty="0"/>
              <a:t>/</a:t>
            </a:r>
            <a:r>
              <a:rPr lang="en-US" altLang="ja-JP" dirty="0" err="1"/>
              <a:t>en</a:t>
            </a:r>
            <a:r>
              <a:rPr lang="en-US" altLang="ja-JP" dirty="0"/>
              <a:t>/corona/support-digital-teaching</a:t>
            </a:r>
            <a:endParaRPr lang="ja-JP" altLang="en-US" dirty="0"/>
          </a:p>
        </p:txBody>
      </p:sp>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21399E64-30C6-4EFC-9A48-FF01C0E89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0385" y="1442700"/>
            <a:ext cx="5926345" cy="3778335"/>
          </a:xfrm>
          <a:prstGeom prst="rect">
            <a:avLst/>
          </a:prstGeom>
        </p:spPr>
      </p:pic>
    </p:spTree>
    <p:extLst>
      <p:ext uri="{BB962C8B-B14F-4D97-AF65-F5344CB8AC3E}">
        <p14:creationId xmlns:p14="http://schemas.microsoft.com/office/powerpoint/2010/main" val="223002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648928" y="1580828"/>
            <a:ext cx="4450014" cy="4654912"/>
          </a:xfrm>
        </p:spPr>
        <p:txBody>
          <a:bodyPr>
            <a:normAutofit/>
          </a:bodyPr>
          <a:lstStyle/>
          <a:p>
            <a:pPr marL="0" indent="0">
              <a:buClr>
                <a:srgbClr val="FF0000"/>
              </a:buClr>
              <a:buSzPct val="140000"/>
              <a:buNone/>
            </a:pPr>
            <a:r>
              <a:rPr lang="ja-JP" altLang="en-US" dirty="0"/>
              <a:t>ボン大学図書館（ドイツ）</a:t>
            </a:r>
            <a:endParaRPr lang="en-US" altLang="ja-JP" dirty="0"/>
          </a:p>
          <a:p>
            <a:pPr marL="0" indent="0">
              <a:buClr>
                <a:srgbClr val="FF0000"/>
              </a:buClr>
              <a:buSzPct val="140000"/>
              <a:buNone/>
            </a:pPr>
            <a:endParaRPr lang="en-US" altLang="ja-JP" dirty="0"/>
          </a:p>
          <a:p>
            <a:pPr marL="0" indent="0">
              <a:buClr>
                <a:srgbClr val="FF0000"/>
              </a:buClr>
              <a:buSzPct val="140000"/>
              <a:buNone/>
            </a:pPr>
            <a:r>
              <a:rPr lang="ja-JP" altLang="en-US" dirty="0"/>
              <a:t>デジタル教材作成支援</a:t>
            </a:r>
            <a:endParaRPr lang="en-US" altLang="ja-JP" dirty="0"/>
          </a:p>
          <a:p>
            <a:pPr>
              <a:buClr>
                <a:srgbClr val="FF0000"/>
              </a:buClr>
              <a:buSzPct val="140000"/>
              <a:buFont typeface="Wingdings" panose="05000000000000000000" pitchFamily="2" charset="2"/>
              <a:buChar char="Ø"/>
            </a:pPr>
            <a:r>
              <a:rPr lang="ja-JP" altLang="en-US" dirty="0"/>
              <a:t>デジタル教材の作成に関する技術的な支援は</a:t>
            </a:r>
            <a:r>
              <a:rPr lang="en-US" altLang="ja-JP" dirty="0" err="1"/>
              <a:t>eCampus</a:t>
            </a:r>
            <a:r>
              <a:rPr lang="ja-JP" altLang="en-US" dirty="0"/>
              <a:t>チームと連携</a:t>
            </a:r>
            <a:endParaRPr lang="en-US" altLang="ja-JP" dirty="0"/>
          </a:p>
          <a:p>
            <a:pPr>
              <a:buClr>
                <a:srgbClr val="FF0000"/>
              </a:buClr>
              <a:buSzPct val="140000"/>
              <a:buFont typeface="Wingdings" panose="05000000000000000000" pitchFamily="2" charset="2"/>
              <a:buChar char="Ø"/>
            </a:pPr>
            <a:endParaRPr lang="ja-JP" altLang="en-US"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endParaRPr lang="en-US" altLang="ja-JP"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45</a:t>
            </a:fld>
            <a:endParaRPr kumimoji="1" lang="ja-JP" altLang="en-US"/>
          </a:p>
        </p:txBody>
      </p:sp>
      <p:sp>
        <p:nvSpPr>
          <p:cNvPr id="14" name="タイトル 1">
            <a:extLst>
              <a:ext uri="{FF2B5EF4-FFF2-40B4-BE49-F238E27FC236}">
                <a16:creationId xmlns:a16="http://schemas.microsoft.com/office/drawing/2014/main" id="{0440D9F9-9988-4D82-960C-8E250BB24DBA}"/>
              </a:ext>
            </a:extLst>
          </p:cNvPr>
          <p:cNvSpPr>
            <a:spLocks noGrp="1"/>
          </p:cNvSpPr>
          <p:nvPr>
            <p:ph type="title"/>
          </p:nvPr>
        </p:nvSpPr>
        <p:spPr>
          <a:xfrm>
            <a:off x="831810" y="414215"/>
            <a:ext cx="5447070" cy="881185"/>
          </a:xfrm>
        </p:spPr>
        <p:txBody>
          <a:bodyPr>
            <a:normAutofit fontScale="90000"/>
          </a:bodyPr>
          <a:lstStyle/>
          <a:p>
            <a:r>
              <a:rPr lang="ja-JP" altLang="en-US" sz="4000" dirty="0"/>
              <a:t>４．海外の大学図書館でのリモートサービスの試み</a:t>
            </a:r>
          </a:p>
        </p:txBody>
      </p:sp>
      <p:sp>
        <p:nvSpPr>
          <p:cNvPr id="3" name="正方形/長方形 2">
            <a:extLst>
              <a:ext uri="{FF2B5EF4-FFF2-40B4-BE49-F238E27FC236}">
                <a16:creationId xmlns:a16="http://schemas.microsoft.com/office/drawing/2014/main" id="{14DC5790-E50C-4215-A7BE-7B51C820BE1D}"/>
              </a:ext>
            </a:extLst>
          </p:cNvPr>
          <p:cNvSpPr/>
          <p:nvPr/>
        </p:nvSpPr>
        <p:spPr>
          <a:xfrm>
            <a:off x="5098942" y="5465527"/>
            <a:ext cx="6254857" cy="646331"/>
          </a:xfrm>
          <a:prstGeom prst="rect">
            <a:avLst/>
          </a:prstGeom>
          <a:solidFill>
            <a:schemeClr val="bg1"/>
          </a:solidFill>
          <a:ln>
            <a:solidFill>
              <a:schemeClr val="accent1"/>
            </a:solidFill>
          </a:ln>
        </p:spPr>
        <p:txBody>
          <a:bodyPr wrap="square">
            <a:spAutoFit/>
          </a:bodyPr>
          <a:lstStyle/>
          <a:p>
            <a:r>
              <a:rPr lang="en-US" altLang="ja-JP" dirty="0"/>
              <a:t>https://</a:t>
            </a:r>
            <a:r>
              <a:rPr lang="en-US" altLang="ja-JP" dirty="0" err="1"/>
              <a:t>www.ecampus-services.uni-bonn.de</a:t>
            </a:r>
            <a:r>
              <a:rPr lang="en-US" altLang="ja-JP" dirty="0"/>
              <a:t>/</a:t>
            </a:r>
            <a:r>
              <a:rPr lang="en-US" altLang="ja-JP" dirty="0" err="1"/>
              <a:t>en</a:t>
            </a:r>
            <a:r>
              <a:rPr lang="en-US" altLang="ja-JP" dirty="0"/>
              <a:t>/</a:t>
            </a:r>
            <a:r>
              <a:rPr lang="en-US" altLang="ja-JP" dirty="0" err="1"/>
              <a:t>nachrichten</a:t>
            </a:r>
            <a:r>
              <a:rPr lang="en-US" altLang="ja-JP" dirty="0"/>
              <a:t>/</a:t>
            </a:r>
            <a:r>
              <a:rPr lang="en-US" altLang="ja-JP" dirty="0" err="1"/>
              <a:t>teaching-digitally?set_language</a:t>
            </a:r>
            <a:r>
              <a:rPr lang="en-US" altLang="ja-JP" dirty="0"/>
              <a:t>=</a:t>
            </a:r>
            <a:r>
              <a:rPr lang="en-US" altLang="ja-JP" dirty="0" err="1"/>
              <a:t>en</a:t>
            </a:r>
            <a:endParaRPr lang="ja-JP" altLang="en-US" dirty="0"/>
          </a:p>
        </p:txBody>
      </p:sp>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5590E45F-B91B-4951-B409-15743A7B1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1783" y="1048044"/>
            <a:ext cx="6069174" cy="4132055"/>
          </a:xfrm>
          <a:prstGeom prst="rect">
            <a:avLst/>
          </a:prstGeom>
        </p:spPr>
      </p:pic>
    </p:spTree>
    <p:extLst>
      <p:ext uri="{BB962C8B-B14F-4D97-AF65-F5344CB8AC3E}">
        <p14:creationId xmlns:p14="http://schemas.microsoft.com/office/powerpoint/2010/main" val="3837887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831810" y="1425083"/>
            <a:ext cx="2779295" cy="4654912"/>
          </a:xfrm>
        </p:spPr>
        <p:txBody>
          <a:bodyPr>
            <a:normAutofit/>
          </a:bodyPr>
          <a:lstStyle/>
          <a:p>
            <a:pPr marL="0" indent="0">
              <a:buClr>
                <a:srgbClr val="FF0000"/>
              </a:buClr>
              <a:buSzPct val="140000"/>
              <a:buNone/>
            </a:pPr>
            <a:r>
              <a:rPr lang="ja-JP" altLang="en-US" dirty="0"/>
              <a:t>北京大学（中国）</a:t>
            </a:r>
            <a:endParaRPr lang="en-US" altLang="ja-JP" dirty="0"/>
          </a:p>
          <a:p>
            <a:pPr marL="0" indent="0">
              <a:buClr>
                <a:srgbClr val="FF0000"/>
              </a:buClr>
              <a:buSzPct val="140000"/>
              <a:buNone/>
            </a:pPr>
            <a:r>
              <a:rPr lang="en-US" altLang="ja-JP" dirty="0"/>
              <a:t>9</a:t>
            </a:r>
            <a:r>
              <a:rPr lang="ja-JP" altLang="en-US" dirty="0"/>
              <a:t>月</a:t>
            </a:r>
            <a:r>
              <a:rPr lang="en-US" altLang="ja-JP" dirty="0"/>
              <a:t>14</a:t>
            </a:r>
            <a:r>
              <a:rPr lang="ja-JP" altLang="en-US" dirty="0"/>
              <a:t>日からの秋学期（学年はじめ）ではキャンパスでの通常授業が開始された。</a:t>
            </a:r>
            <a:endParaRPr lang="en-US" altLang="ja-JP" dirty="0"/>
          </a:p>
          <a:p>
            <a:pPr>
              <a:buClr>
                <a:srgbClr val="FF0000"/>
              </a:buClr>
              <a:buSzPct val="140000"/>
              <a:buFont typeface="Wingdings" panose="05000000000000000000" pitchFamily="2" charset="2"/>
              <a:buChar char="Ø"/>
            </a:pPr>
            <a:endParaRPr lang="en-US" altLang="ja-JP"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46</a:t>
            </a:fld>
            <a:endParaRPr kumimoji="1" lang="ja-JP" altLang="en-US"/>
          </a:p>
        </p:txBody>
      </p:sp>
      <p:sp>
        <p:nvSpPr>
          <p:cNvPr id="14" name="タイトル 1">
            <a:extLst>
              <a:ext uri="{FF2B5EF4-FFF2-40B4-BE49-F238E27FC236}">
                <a16:creationId xmlns:a16="http://schemas.microsoft.com/office/drawing/2014/main" id="{0440D9F9-9988-4D82-960C-8E250BB24DBA}"/>
              </a:ext>
            </a:extLst>
          </p:cNvPr>
          <p:cNvSpPr>
            <a:spLocks noGrp="1"/>
          </p:cNvSpPr>
          <p:nvPr>
            <p:ph type="title"/>
          </p:nvPr>
        </p:nvSpPr>
        <p:spPr>
          <a:xfrm>
            <a:off x="831810" y="414215"/>
            <a:ext cx="5447070" cy="881185"/>
          </a:xfrm>
        </p:spPr>
        <p:txBody>
          <a:bodyPr>
            <a:normAutofit fontScale="90000"/>
          </a:bodyPr>
          <a:lstStyle/>
          <a:p>
            <a:r>
              <a:rPr lang="ja-JP" altLang="en-US" sz="4000" dirty="0"/>
              <a:t>４．海外の大学図書館でのリモートサービスの試み</a:t>
            </a:r>
          </a:p>
        </p:txBody>
      </p:sp>
      <p:sp>
        <p:nvSpPr>
          <p:cNvPr id="8" name="正方形/長方形 7">
            <a:extLst>
              <a:ext uri="{FF2B5EF4-FFF2-40B4-BE49-F238E27FC236}">
                <a16:creationId xmlns:a16="http://schemas.microsoft.com/office/drawing/2014/main" id="{2AC8FFB1-FD14-4E0D-80E3-3C0A84786CD6}"/>
              </a:ext>
            </a:extLst>
          </p:cNvPr>
          <p:cNvSpPr/>
          <p:nvPr/>
        </p:nvSpPr>
        <p:spPr>
          <a:xfrm>
            <a:off x="6155655" y="5894685"/>
            <a:ext cx="3363998" cy="461665"/>
          </a:xfrm>
          <a:prstGeom prst="rect">
            <a:avLst/>
          </a:prstGeom>
          <a:ln>
            <a:solidFill>
              <a:srgbClr val="00B0F0"/>
            </a:solidFill>
          </a:ln>
        </p:spPr>
        <p:txBody>
          <a:bodyPr wrap="none">
            <a:spAutoFit/>
          </a:bodyPr>
          <a:lstStyle/>
          <a:p>
            <a:r>
              <a:rPr lang="en-US" altLang="ja-JP" sz="2400" dirty="0">
                <a:ea typeface="ＭＳ 明朝" panose="02020609040205080304" pitchFamily="17" charset="-128"/>
                <a:cs typeface="Times New Roman" panose="02020603050405020304" pitchFamily="18" charset="0"/>
              </a:rPr>
              <a:t>https://</a:t>
            </a:r>
            <a:r>
              <a:rPr lang="en-US" altLang="ja-JP" sz="2400" dirty="0" err="1">
                <a:ea typeface="ＭＳ 明朝" panose="02020609040205080304" pitchFamily="17" charset="-128"/>
                <a:cs typeface="Times New Roman" panose="02020603050405020304" pitchFamily="18" charset="0"/>
              </a:rPr>
              <a:t>www.pku.edu.cn</a:t>
            </a:r>
            <a:r>
              <a:rPr lang="en-US" altLang="ja-JP" sz="2400" dirty="0">
                <a:ea typeface="ＭＳ 明朝" panose="02020609040205080304" pitchFamily="17" charset="-128"/>
                <a:cs typeface="Times New Roman" panose="02020603050405020304" pitchFamily="18" charset="0"/>
              </a:rPr>
              <a:t>/</a:t>
            </a:r>
            <a:endParaRPr lang="ja-JP" altLang="en-US" sz="2400" dirty="0"/>
          </a:p>
        </p:txBody>
      </p:sp>
      <p:pic>
        <p:nvPicPr>
          <p:cNvPr id="9" name="図 8" descr="屋外, 草, 建物, 水 が含まれている画像&#10;&#10;自動的に生成された説明">
            <a:extLst>
              <a:ext uri="{FF2B5EF4-FFF2-40B4-BE49-F238E27FC236}">
                <a16:creationId xmlns:a16="http://schemas.microsoft.com/office/drawing/2014/main" id="{827190B8-58BC-4FCC-8A07-1A85661D9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5345" y="1372181"/>
            <a:ext cx="8508858" cy="4488711"/>
          </a:xfrm>
          <a:prstGeom prst="rect">
            <a:avLst/>
          </a:prstGeom>
        </p:spPr>
      </p:pic>
      <p:sp>
        <p:nvSpPr>
          <p:cNvPr id="10" name="テキスト ボックス 9">
            <a:extLst>
              <a:ext uri="{FF2B5EF4-FFF2-40B4-BE49-F238E27FC236}">
                <a16:creationId xmlns:a16="http://schemas.microsoft.com/office/drawing/2014/main" id="{D5313654-AA34-47C8-858F-DD8D630F7D53}"/>
              </a:ext>
            </a:extLst>
          </p:cNvPr>
          <p:cNvSpPr txBox="1"/>
          <p:nvPr/>
        </p:nvSpPr>
        <p:spPr>
          <a:xfrm>
            <a:off x="7370859" y="969056"/>
            <a:ext cx="2999539" cy="369332"/>
          </a:xfrm>
          <a:prstGeom prst="rect">
            <a:avLst/>
          </a:prstGeom>
          <a:noFill/>
        </p:spPr>
        <p:txBody>
          <a:bodyPr wrap="none" rtlCol="0">
            <a:spAutoFit/>
          </a:bodyPr>
          <a:lstStyle/>
          <a:p>
            <a:r>
              <a:rPr kumimoji="1" lang="en-US" altLang="ja-JP" dirty="0"/>
              <a:t>2020</a:t>
            </a:r>
            <a:r>
              <a:rPr kumimoji="1" lang="ja-JP" altLang="en-US" dirty="0"/>
              <a:t>年</a:t>
            </a:r>
            <a:r>
              <a:rPr kumimoji="1" lang="en-US" altLang="ja-JP" dirty="0"/>
              <a:t>11</a:t>
            </a:r>
            <a:r>
              <a:rPr kumimoji="1" lang="ja-JP" altLang="en-US" dirty="0"/>
              <a:t>月</a:t>
            </a:r>
            <a:r>
              <a:rPr kumimoji="1" lang="en-US" altLang="ja-JP" dirty="0"/>
              <a:t>11</a:t>
            </a:r>
            <a:r>
              <a:rPr lang="ja-JP" altLang="en-US" dirty="0"/>
              <a:t>日北京大学</a:t>
            </a:r>
            <a:r>
              <a:rPr lang="en-US" altLang="ja-JP" dirty="0"/>
              <a:t>HP</a:t>
            </a:r>
            <a:endParaRPr kumimoji="1" lang="ja-JP" altLang="en-US" dirty="0"/>
          </a:p>
        </p:txBody>
      </p:sp>
    </p:spTree>
    <p:extLst>
      <p:ext uri="{BB962C8B-B14F-4D97-AF65-F5344CB8AC3E}">
        <p14:creationId xmlns:p14="http://schemas.microsoft.com/office/powerpoint/2010/main" val="3428321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648928" y="1580828"/>
            <a:ext cx="4450014" cy="4654912"/>
          </a:xfrm>
        </p:spPr>
        <p:txBody>
          <a:bodyPr>
            <a:normAutofit/>
          </a:bodyPr>
          <a:lstStyle/>
          <a:p>
            <a:pPr marL="0" indent="0">
              <a:buClr>
                <a:srgbClr val="FF0000"/>
              </a:buClr>
              <a:buSzPct val="140000"/>
              <a:buNone/>
            </a:pPr>
            <a:r>
              <a:rPr lang="ja-JP" altLang="en-US" dirty="0"/>
              <a:t>北京大学（中国）</a:t>
            </a:r>
            <a:endParaRPr lang="en-US" altLang="ja-JP" dirty="0"/>
          </a:p>
          <a:p>
            <a:pPr marL="0" indent="0">
              <a:buClr>
                <a:srgbClr val="FF0000"/>
              </a:buClr>
              <a:buSzPct val="140000"/>
              <a:buNone/>
            </a:pPr>
            <a:r>
              <a:rPr lang="en-US" altLang="ja-JP" dirty="0"/>
              <a:t>9</a:t>
            </a:r>
            <a:r>
              <a:rPr lang="ja-JP" altLang="en-US" dirty="0"/>
              <a:t>月</a:t>
            </a:r>
            <a:r>
              <a:rPr lang="en-US" altLang="ja-JP" dirty="0"/>
              <a:t>14</a:t>
            </a:r>
            <a:r>
              <a:rPr lang="ja-JP" altLang="en-US" dirty="0"/>
              <a:t>日からの秋学期（学年はじめ）ではキャンパスでの通常授業</a:t>
            </a:r>
            <a:endParaRPr lang="en-US" altLang="ja-JP" dirty="0"/>
          </a:p>
          <a:p>
            <a:pPr>
              <a:buClr>
                <a:srgbClr val="FF0000"/>
              </a:buClr>
              <a:buSzPct val="140000"/>
              <a:buFont typeface="Wingdings" panose="05000000000000000000" pitchFamily="2" charset="2"/>
              <a:buChar char="Ø"/>
            </a:pPr>
            <a:r>
              <a:rPr lang="ja-JP" altLang="en-US" dirty="0"/>
              <a:t>校門でのキャンパスへの大学院新入生への入構チェック。</a:t>
            </a:r>
            <a:r>
              <a:rPr lang="en-US" altLang="ja-JP" dirty="0"/>
              <a:t>PCR</a:t>
            </a:r>
            <a:r>
              <a:rPr lang="ja-JP" altLang="en-US" dirty="0"/>
              <a:t>陰性証明、本人確認、体温測定など。</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47</a:t>
            </a:fld>
            <a:endParaRPr kumimoji="1" lang="ja-JP" altLang="en-US"/>
          </a:p>
        </p:txBody>
      </p:sp>
      <p:sp>
        <p:nvSpPr>
          <p:cNvPr id="14" name="タイトル 1">
            <a:extLst>
              <a:ext uri="{FF2B5EF4-FFF2-40B4-BE49-F238E27FC236}">
                <a16:creationId xmlns:a16="http://schemas.microsoft.com/office/drawing/2014/main" id="{0440D9F9-9988-4D82-960C-8E250BB24DBA}"/>
              </a:ext>
            </a:extLst>
          </p:cNvPr>
          <p:cNvSpPr>
            <a:spLocks noGrp="1"/>
          </p:cNvSpPr>
          <p:nvPr>
            <p:ph type="title"/>
          </p:nvPr>
        </p:nvSpPr>
        <p:spPr>
          <a:xfrm>
            <a:off x="831810" y="414215"/>
            <a:ext cx="5447070" cy="881185"/>
          </a:xfrm>
        </p:spPr>
        <p:txBody>
          <a:bodyPr>
            <a:normAutofit fontScale="90000"/>
          </a:bodyPr>
          <a:lstStyle/>
          <a:p>
            <a:r>
              <a:rPr lang="ja-JP" altLang="en-US" sz="4000" dirty="0"/>
              <a:t>４．海外の大学図書館でのリモートサービスの試み</a:t>
            </a:r>
          </a:p>
        </p:txBody>
      </p:sp>
      <p:sp>
        <p:nvSpPr>
          <p:cNvPr id="8" name="正方形/長方形 7">
            <a:extLst>
              <a:ext uri="{FF2B5EF4-FFF2-40B4-BE49-F238E27FC236}">
                <a16:creationId xmlns:a16="http://schemas.microsoft.com/office/drawing/2014/main" id="{2AC8FFB1-FD14-4E0D-80E3-3C0A84786CD6}"/>
              </a:ext>
            </a:extLst>
          </p:cNvPr>
          <p:cNvSpPr/>
          <p:nvPr/>
        </p:nvSpPr>
        <p:spPr>
          <a:xfrm>
            <a:off x="5355771" y="5540320"/>
            <a:ext cx="6455998" cy="369332"/>
          </a:xfrm>
          <a:prstGeom prst="rect">
            <a:avLst/>
          </a:prstGeom>
          <a:ln>
            <a:solidFill>
              <a:srgbClr val="00B0F0"/>
            </a:solidFill>
          </a:ln>
        </p:spPr>
        <p:txBody>
          <a:bodyPr wrap="none">
            <a:spAutoFit/>
          </a:bodyPr>
          <a:lstStyle/>
          <a:p>
            <a:r>
              <a:rPr lang="en-US" altLang="ja-JP" dirty="0">
                <a:ea typeface="ＭＳ 明朝" panose="02020609040205080304" pitchFamily="17" charset="-128"/>
                <a:cs typeface="Times New Roman" panose="02020603050405020304" pitchFamily="18" charset="0"/>
              </a:rPr>
              <a:t>http://</a:t>
            </a:r>
            <a:r>
              <a:rPr lang="en-US" altLang="ja-JP" dirty="0" err="1">
                <a:ea typeface="ＭＳ 明朝" panose="02020609040205080304" pitchFamily="17" charset="-128"/>
                <a:cs typeface="Times New Roman" panose="02020603050405020304" pitchFamily="18" charset="0"/>
              </a:rPr>
              <a:t>newsen.pku.edu.cn</a:t>
            </a:r>
            <a:r>
              <a:rPr lang="en-US" altLang="ja-JP" dirty="0">
                <a:ea typeface="ＭＳ 明朝" panose="02020609040205080304" pitchFamily="17" charset="-128"/>
                <a:cs typeface="Times New Roman" panose="02020603050405020304" pitchFamily="18" charset="0"/>
              </a:rPr>
              <a:t>/</a:t>
            </a:r>
            <a:r>
              <a:rPr lang="en-US" altLang="ja-JP" dirty="0" err="1">
                <a:ea typeface="ＭＳ 明朝" panose="02020609040205080304" pitchFamily="17" charset="-128"/>
                <a:cs typeface="Times New Roman" panose="02020603050405020304" pitchFamily="18" charset="0"/>
              </a:rPr>
              <a:t>news_events</a:t>
            </a:r>
            <a:r>
              <a:rPr lang="en-US" altLang="ja-JP" dirty="0">
                <a:ea typeface="ＭＳ 明朝" panose="02020609040205080304" pitchFamily="17" charset="-128"/>
                <a:cs typeface="Times New Roman" panose="02020603050405020304" pitchFamily="18" charset="0"/>
              </a:rPr>
              <a:t>/news/campus/</a:t>
            </a:r>
            <a:r>
              <a:rPr lang="en-US" altLang="ja-JP" dirty="0" err="1">
                <a:ea typeface="ＭＳ 明朝" panose="02020609040205080304" pitchFamily="17" charset="-128"/>
                <a:cs typeface="Times New Roman" panose="02020603050405020304" pitchFamily="18" charset="0"/>
              </a:rPr>
              <a:t>10132.htm</a:t>
            </a:r>
            <a:endParaRPr lang="ja-JP" altLang="en-US" dirty="0"/>
          </a:p>
        </p:txBody>
      </p:sp>
      <p:pic>
        <p:nvPicPr>
          <p:cNvPr id="2" name="図 1">
            <a:extLst>
              <a:ext uri="{FF2B5EF4-FFF2-40B4-BE49-F238E27FC236}">
                <a16:creationId xmlns:a16="http://schemas.microsoft.com/office/drawing/2014/main" id="{A22CA260-D0D1-48E3-8712-5DE60DBDE398}"/>
              </a:ext>
            </a:extLst>
          </p:cNvPr>
          <p:cNvPicPr>
            <a:picLocks noChangeAspect="1"/>
          </p:cNvPicPr>
          <p:nvPr/>
        </p:nvPicPr>
        <p:blipFill>
          <a:blip r:embed="rId2"/>
          <a:stretch>
            <a:fillRect/>
          </a:stretch>
        </p:blipFill>
        <p:spPr>
          <a:xfrm>
            <a:off x="5355771" y="1803060"/>
            <a:ext cx="6509657" cy="3659895"/>
          </a:xfrm>
          <a:prstGeom prst="rect">
            <a:avLst/>
          </a:prstGeom>
          <a:ln>
            <a:solidFill>
              <a:schemeClr val="tx1"/>
            </a:solidFill>
          </a:ln>
        </p:spPr>
      </p:pic>
      <p:sp>
        <p:nvSpPr>
          <p:cNvPr id="3" name="正方形/長方形 2">
            <a:extLst>
              <a:ext uri="{FF2B5EF4-FFF2-40B4-BE49-F238E27FC236}">
                <a16:creationId xmlns:a16="http://schemas.microsoft.com/office/drawing/2014/main" id="{1D807D0F-0664-4340-9FB6-08852A4C674F}"/>
              </a:ext>
            </a:extLst>
          </p:cNvPr>
          <p:cNvSpPr/>
          <p:nvPr/>
        </p:nvSpPr>
        <p:spPr>
          <a:xfrm>
            <a:off x="6446356" y="1278707"/>
            <a:ext cx="3185487" cy="369332"/>
          </a:xfrm>
          <a:prstGeom prst="rect">
            <a:avLst/>
          </a:prstGeom>
        </p:spPr>
        <p:txBody>
          <a:bodyPr wrap="none">
            <a:spAutoFit/>
          </a:bodyPr>
          <a:lstStyle/>
          <a:p>
            <a:r>
              <a:rPr lang="ja-JP" altLang="en-US" dirty="0">
                <a:ea typeface="ＭＳ 明朝" panose="02020609040205080304" pitchFamily="17" charset="-128"/>
                <a:cs typeface="Times New Roman" panose="02020603050405020304" pitchFamily="18" charset="0"/>
              </a:rPr>
              <a:t>北京大学大学院生の授業開始</a:t>
            </a:r>
            <a:endParaRPr lang="ja-JP" altLang="en-US" dirty="0"/>
          </a:p>
        </p:txBody>
      </p:sp>
    </p:spTree>
    <p:extLst>
      <p:ext uri="{BB962C8B-B14F-4D97-AF65-F5344CB8AC3E}">
        <p14:creationId xmlns:p14="http://schemas.microsoft.com/office/powerpoint/2010/main" val="394051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648928" y="1580828"/>
            <a:ext cx="4450014" cy="4654912"/>
          </a:xfrm>
        </p:spPr>
        <p:txBody>
          <a:bodyPr>
            <a:normAutofit/>
          </a:bodyPr>
          <a:lstStyle/>
          <a:p>
            <a:pPr marL="0" indent="0">
              <a:buClr>
                <a:srgbClr val="FF0000"/>
              </a:buClr>
              <a:buSzPct val="140000"/>
              <a:buNone/>
            </a:pPr>
            <a:r>
              <a:rPr lang="ja-JP" altLang="en-US" dirty="0"/>
              <a:t>北京大学図書館（中国）</a:t>
            </a:r>
            <a:endParaRPr lang="en-US" altLang="ja-JP"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r>
              <a:rPr lang="ja-JP" altLang="en-US" dirty="0"/>
              <a:t>リモートサービスに力を入れている</a:t>
            </a:r>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48</a:t>
            </a:fld>
            <a:endParaRPr kumimoji="1" lang="ja-JP" altLang="en-US"/>
          </a:p>
        </p:txBody>
      </p:sp>
      <p:sp>
        <p:nvSpPr>
          <p:cNvPr id="14" name="タイトル 1">
            <a:extLst>
              <a:ext uri="{FF2B5EF4-FFF2-40B4-BE49-F238E27FC236}">
                <a16:creationId xmlns:a16="http://schemas.microsoft.com/office/drawing/2014/main" id="{0440D9F9-9988-4D82-960C-8E250BB24DBA}"/>
              </a:ext>
            </a:extLst>
          </p:cNvPr>
          <p:cNvSpPr>
            <a:spLocks noGrp="1"/>
          </p:cNvSpPr>
          <p:nvPr>
            <p:ph type="title"/>
          </p:nvPr>
        </p:nvSpPr>
        <p:spPr>
          <a:xfrm>
            <a:off x="831810" y="414215"/>
            <a:ext cx="5447070" cy="881185"/>
          </a:xfrm>
        </p:spPr>
        <p:txBody>
          <a:bodyPr>
            <a:normAutofit fontScale="90000"/>
          </a:bodyPr>
          <a:lstStyle/>
          <a:p>
            <a:r>
              <a:rPr lang="ja-JP" altLang="en-US" sz="4000" dirty="0"/>
              <a:t>４．海外の大学図書館でのリモートサービスの試み</a:t>
            </a:r>
          </a:p>
        </p:txBody>
      </p:sp>
      <p:pic>
        <p:nvPicPr>
          <p:cNvPr id="7" name="図 6" descr="建物, 屋外, 家, フロント が含まれている画像&#10;&#10;自動的に生成された説明">
            <a:extLst>
              <a:ext uri="{FF2B5EF4-FFF2-40B4-BE49-F238E27FC236}">
                <a16:creationId xmlns:a16="http://schemas.microsoft.com/office/drawing/2014/main" id="{7D6617CD-4F73-46E7-94F2-7E0A6FBA99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7893" y="952778"/>
            <a:ext cx="6130193" cy="4596717"/>
          </a:xfrm>
          <a:prstGeom prst="rect">
            <a:avLst/>
          </a:prstGeom>
        </p:spPr>
      </p:pic>
      <p:sp>
        <p:nvSpPr>
          <p:cNvPr id="8" name="正方形/長方形 7">
            <a:extLst>
              <a:ext uri="{FF2B5EF4-FFF2-40B4-BE49-F238E27FC236}">
                <a16:creationId xmlns:a16="http://schemas.microsoft.com/office/drawing/2014/main" id="{2AC8FFB1-FD14-4E0D-80E3-3C0A84786CD6}"/>
              </a:ext>
            </a:extLst>
          </p:cNvPr>
          <p:cNvSpPr/>
          <p:nvPr/>
        </p:nvSpPr>
        <p:spPr>
          <a:xfrm>
            <a:off x="6387282" y="5849163"/>
            <a:ext cx="3570208" cy="461665"/>
          </a:xfrm>
          <a:prstGeom prst="rect">
            <a:avLst/>
          </a:prstGeom>
        </p:spPr>
        <p:txBody>
          <a:bodyPr wrap="none">
            <a:spAutoFit/>
          </a:bodyPr>
          <a:lstStyle/>
          <a:p>
            <a:r>
              <a:rPr lang="ja-JP" altLang="en-US" sz="2400" dirty="0">
                <a:ea typeface="ＭＳ 明朝" panose="02020609040205080304" pitchFamily="17" charset="-128"/>
                <a:cs typeface="Times New Roman" panose="02020603050405020304" pitchFamily="18" charset="0"/>
              </a:rPr>
              <a:t>北京大学</a:t>
            </a:r>
            <a:r>
              <a:rPr lang="ja-JP" altLang="ja-JP" sz="2400" dirty="0">
                <a:ea typeface="ＭＳ 明朝" panose="02020609040205080304" pitchFamily="17" charset="-128"/>
                <a:cs typeface="Times New Roman" panose="02020603050405020304" pitchFamily="18" charset="0"/>
              </a:rPr>
              <a:t>図書館</a:t>
            </a:r>
            <a:r>
              <a:rPr lang="ja-JP" altLang="en-US" sz="2400" dirty="0">
                <a:ea typeface="ＭＳ 明朝" panose="02020609040205080304" pitchFamily="17" charset="-128"/>
                <a:cs typeface="Times New Roman" panose="02020603050405020304" pitchFamily="18" charset="0"/>
              </a:rPr>
              <a:t>（中国）</a:t>
            </a:r>
            <a:endParaRPr lang="ja-JP" altLang="en-US" sz="2400" dirty="0"/>
          </a:p>
        </p:txBody>
      </p:sp>
    </p:spTree>
    <p:extLst>
      <p:ext uri="{BB962C8B-B14F-4D97-AF65-F5344CB8AC3E}">
        <p14:creationId xmlns:p14="http://schemas.microsoft.com/office/powerpoint/2010/main" val="704590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648928" y="1580828"/>
            <a:ext cx="4450014" cy="4654912"/>
          </a:xfrm>
        </p:spPr>
        <p:txBody>
          <a:bodyPr>
            <a:normAutofit/>
          </a:bodyPr>
          <a:lstStyle/>
          <a:p>
            <a:pPr marL="0" indent="0">
              <a:buClr>
                <a:srgbClr val="FF0000"/>
              </a:buClr>
              <a:buSzPct val="140000"/>
              <a:buNone/>
            </a:pPr>
            <a:r>
              <a:rPr lang="ja-JP" altLang="en-US" dirty="0"/>
              <a:t>北京大学図書館（中国）</a:t>
            </a:r>
            <a:endParaRPr lang="en-US" altLang="ja-JP" dirty="0"/>
          </a:p>
          <a:p>
            <a:pPr>
              <a:buClr>
                <a:srgbClr val="FF0000"/>
              </a:buClr>
              <a:buSzPct val="140000"/>
              <a:buFont typeface="Wingdings" panose="05000000000000000000" pitchFamily="2" charset="2"/>
              <a:buChar char="Ø"/>
            </a:pPr>
            <a:r>
              <a:rPr lang="en-US" altLang="ja-JP" dirty="0"/>
              <a:t>6</a:t>
            </a:r>
            <a:r>
              <a:rPr lang="ja-JP" altLang="en-US" dirty="0"/>
              <a:t>月</a:t>
            </a:r>
            <a:r>
              <a:rPr lang="en-US" altLang="ja-JP" dirty="0"/>
              <a:t>5</a:t>
            </a:r>
            <a:r>
              <a:rPr lang="ja-JP" altLang="en-US" dirty="0"/>
              <a:t>日から北京大学図書館総館が建物内のすべてのサービスを再開</a:t>
            </a:r>
            <a:endParaRPr lang="en-US" altLang="ja-JP" dirty="0"/>
          </a:p>
          <a:p>
            <a:pPr>
              <a:buClr>
                <a:srgbClr val="FF0000"/>
              </a:buClr>
              <a:buSzPct val="140000"/>
              <a:buFont typeface="Wingdings" panose="05000000000000000000" pitchFamily="2" charset="2"/>
              <a:buChar char="Ø"/>
            </a:pPr>
            <a:r>
              <a:rPr lang="en-US" altLang="ja-JP" dirty="0"/>
              <a:t>9</a:t>
            </a:r>
            <a:r>
              <a:rPr lang="ja-JP" altLang="en-US" dirty="0"/>
              <a:t>月</a:t>
            </a:r>
            <a:r>
              <a:rPr lang="en-US" altLang="ja-JP" dirty="0"/>
              <a:t>29</a:t>
            </a:r>
            <a:r>
              <a:rPr lang="ja-JP" altLang="en-US" dirty="0"/>
              <a:t>日：北京大学デジタル教育参考資料システムの新版をリリース</a:t>
            </a:r>
            <a:endParaRPr lang="en-US" altLang="ja-JP" dirty="0"/>
          </a:p>
          <a:p>
            <a:pPr>
              <a:buClr>
                <a:srgbClr val="FF0000"/>
              </a:buClr>
              <a:buSzPct val="140000"/>
              <a:buFont typeface="Wingdings" panose="05000000000000000000" pitchFamily="2" charset="2"/>
              <a:buChar char="Ø"/>
            </a:pPr>
            <a:r>
              <a:rPr lang="ja-JP" altLang="en-US" dirty="0"/>
              <a:t>デジタルアプリケーション体験エリア</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49</a:t>
            </a:fld>
            <a:endParaRPr kumimoji="1" lang="ja-JP" altLang="en-US"/>
          </a:p>
        </p:txBody>
      </p:sp>
      <p:sp>
        <p:nvSpPr>
          <p:cNvPr id="14" name="タイトル 1">
            <a:extLst>
              <a:ext uri="{FF2B5EF4-FFF2-40B4-BE49-F238E27FC236}">
                <a16:creationId xmlns:a16="http://schemas.microsoft.com/office/drawing/2014/main" id="{0440D9F9-9988-4D82-960C-8E250BB24DBA}"/>
              </a:ext>
            </a:extLst>
          </p:cNvPr>
          <p:cNvSpPr>
            <a:spLocks noGrp="1"/>
          </p:cNvSpPr>
          <p:nvPr>
            <p:ph type="title"/>
          </p:nvPr>
        </p:nvSpPr>
        <p:spPr>
          <a:xfrm>
            <a:off x="831810" y="414215"/>
            <a:ext cx="5447070" cy="881185"/>
          </a:xfrm>
        </p:spPr>
        <p:txBody>
          <a:bodyPr>
            <a:normAutofit fontScale="90000"/>
          </a:bodyPr>
          <a:lstStyle/>
          <a:p>
            <a:r>
              <a:rPr lang="ja-JP" altLang="en-US" sz="4000" dirty="0"/>
              <a:t>４．海外の大学図書館でのリモートサービスの試み</a:t>
            </a:r>
          </a:p>
        </p:txBody>
      </p:sp>
      <p:sp>
        <p:nvSpPr>
          <p:cNvPr id="8" name="正方形/長方形 7">
            <a:extLst>
              <a:ext uri="{FF2B5EF4-FFF2-40B4-BE49-F238E27FC236}">
                <a16:creationId xmlns:a16="http://schemas.microsoft.com/office/drawing/2014/main" id="{2AC8FFB1-FD14-4E0D-80E3-3C0A84786CD6}"/>
              </a:ext>
            </a:extLst>
          </p:cNvPr>
          <p:cNvSpPr/>
          <p:nvPr/>
        </p:nvSpPr>
        <p:spPr>
          <a:xfrm>
            <a:off x="6774740" y="5227232"/>
            <a:ext cx="4769254" cy="461665"/>
          </a:xfrm>
          <a:prstGeom prst="rect">
            <a:avLst/>
          </a:prstGeom>
          <a:ln>
            <a:solidFill>
              <a:srgbClr val="00B0F0"/>
            </a:solidFill>
          </a:ln>
        </p:spPr>
        <p:txBody>
          <a:bodyPr wrap="none">
            <a:spAutoFit/>
          </a:bodyPr>
          <a:lstStyle/>
          <a:p>
            <a:r>
              <a:rPr lang="en-US" altLang="ja-JP" sz="2400" dirty="0">
                <a:ea typeface="ＭＳ 明朝" panose="02020609040205080304" pitchFamily="17" charset="-128"/>
                <a:cs typeface="Times New Roman" panose="02020603050405020304" pitchFamily="18" charset="0"/>
              </a:rPr>
              <a:t>https://</a:t>
            </a:r>
            <a:r>
              <a:rPr lang="en-US" altLang="ja-JP" sz="2400" dirty="0" err="1">
                <a:ea typeface="ＭＳ 明朝" panose="02020609040205080304" pitchFamily="17" charset="-128"/>
                <a:cs typeface="Times New Roman" panose="02020603050405020304" pitchFamily="18" charset="0"/>
              </a:rPr>
              <a:t>www.lib.pku.edu.cn</a:t>
            </a:r>
            <a:r>
              <a:rPr lang="en-US" altLang="ja-JP" sz="2400" dirty="0">
                <a:ea typeface="ＭＳ 明朝" panose="02020609040205080304" pitchFamily="17" charset="-128"/>
                <a:cs typeface="Times New Roman" panose="02020603050405020304" pitchFamily="18" charset="0"/>
              </a:rPr>
              <a:t>/portal/</a:t>
            </a:r>
            <a:endParaRPr lang="ja-JP" altLang="en-US" sz="2400" dirty="0"/>
          </a:p>
        </p:txBody>
      </p:sp>
      <p:pic>
        <p:nvPicPr>
          <p:cNvPr id="3" name="図 2" descr="グラフィカル ユーザー インターフェイス&#10;&#10;自動的に生成された説明">
            <a:extLst>
              <a:ext uri="{FF2B5EF4-FFF2-40B4-BE49-F238E27FC236}">
                <a16:creationId xmlns:a16="http://schemas.microsoft.com/office/drawing/2014/main" id="{B20D28A2-1D2D-49D6-B6C3-38572AC30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1470" y="1580828"/>
            <a:ext cx="6358260" cy="3440617"/>
          </a:xfrm>
          <a:prstGeom prst="rect">
            <a:avLst/>
          </a:prstGeom>
        </p:spPr>
      </p:pic>
      <p:sp>
        <p:nvSpPr>
          <p:cNvPr id="5" name="テキスト ボックス 4">
            <a:extLst>
              <a:ext uri="{FF2B5EF4-FFF2-40B4-BE49-F238E27FC236}">
                <a16:creationId xmlns:a16="http://schemas.microsoft.com/office/drawing/2014/main" id="{97CAC1F2-471E-4881-A4D4-003814341E0B}"/>
              </a:ext>
            </a:extLst>
          </p:cNvPr>
          <p:cNvSpPr txBox="1"/>
          <p:nvPr/>
        </p:nvSpPr>
        <p:spPr>
          <a:xfrm>
            <a:off x="7113722" y="1115878"/>
            <a:ext cx="4246468" cy="369332"/>
          </a:xfrm>
          <a:prstGeom prst="rect">
            <a:avLst/>
          </a:prstGeom>
          <a:noFill/>
        </p:spPr>
        <p:txBody>
          <a:bodyPr wrap="square" rtlCol="0">
            <a:spAutoFit/>
          </a:bodyPr>
          <a:lstStyle/>
          <a:p>
            <a:r>
              <a:rPr kumimoji="1" lang="en-US" altLang="ja-JP" dirty="0"/>
              <a:t>2020</a:t>
            </a:r>
            <a:r>
              <a:rPr kumimoji="1" lang="ja-JP" altLang="en-US" dirty="0"/>
              <a:t>年</a:t>
            </a:r>
            <a:r>
              <a:rPr kumimoji="1" lang="en-US" altLang="ja-JP" dirty="0"/>
              <a:t>11</a:t>
            </a:r>
            <a:r>
              <a:rPr kumimoji="1" lang="ja-JP" altLang="en-US" dirty="0"/>
              <a:t>月</a:t>
            </a:r>
            <a:r>
              <a:rPr kumimoji="1" lang="en-US" altLang="ja-JP" dirty="0"/>
              <a:t>11</a:t>
            </a:r>
            <a:r>
              <a:rPr kumimoji="1" lang="ja-JP" altLang="en-US" dirty="0"/>
              <a:t>日　</a:t>
            </a:r>
            <a:r>
              <a:rPr lang="zh-TW" altLang="en-US" dirty="0"/>
              <a:t>北京大学図書館</a:t>
            </a:r>
            <a:r>
              <a:rPr lang="en-US" altLang="ja-JP" dirty="0"/>
              <a:t>HP</a:t>
            </a:r>
            <a:endParaRPr kumimoji="1" lang="ja-JP" altLang="en-US" dirty="0"/>
          </a:p>
        </p:txBody>
      </p:sp>
    </p:spTree>
    <p:extLst>
      <p:ext uri="{BB962C8B-B14F-4D97-AF65-F5344CB8AC3E}">
        <p14:creationId xmlns:p14="http://schemas.microsoft.com/office/powerpoint/2010/main" val="396062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29" y="115954"/>
            <a:ext cx="8541566" cy="1169914"/>
          </a:xfrm>
        </p:spPr>
        <p:txBody>
          <a:bodyPr>
            <a:normAutofit/>
          </a:bodyPr>
          <a:lstStyle/>
          <a:p>
            <a:r>
              <a:rPr lang="ja-JP" altLang="en-US" sz="4000" dirty="0"/>
              <a:t>１．コロナウイルス感染症の今</a:t>
            </a:r>
          </a:p>
        </p:txBody>
      </p:sp>
      <p:sp>
        <p:nvSpPr>
          <p:cNvPr id="6" name="コンテンツ プレースホルダー 2"/>
          <p:cNvSpPr>
            <a:spLocks noGrp="1"/>
          </p:cNvSpPr>
          <p:nvPr>
            <p:ph idx="1"/>
          </p:nvPr>
        </p:nvSpPr>
        <p:spPr>
          <a:xfrm>
            <a:off x="647404" y="1121022"/>
            <a:ext cx="10894141" cy="862762"/>
          </a:xfrm>
        </p:spPr>
        <p:txBody>
          <a:bodyPr>
            <a:normAutofit/>
          </a:bodyPr>
          <a:lstStyle/>
          <a:p>
            <a:pPr>
              <a:buClr>
                <a:srgbClr val="FF0000"/>
              </a:buClr>
              <a:buSzPct val="140000"/>
              <a:buFont typeface="Wingdings" panose="05000000000000000000" pitchFamily="2" charset="2"/>
              <a:buChar char="Ø"/>
            </a:pPr>
            <a:r>
              <a:rPr lang="ja-JP" altLang="en-US" dirty="0"/>
              <a:t>英国のコロナウイルス新規感染者数の推移　（</a:t>
            </a:r>
            <a:r>
              <a:rPr lang="en-US" altLang="ja-JP" dirty="0"/>
              <a:t>2020</a:t>
            </a:r>
            <a:r>
              <a:rPr lang="ja-JP" altLang="en-US" dirty="0"/>
              <a:t>年</a:t>
            </a:r>
            <a:r>
              <a:rPr lang="en-US" altLang="ja-JP" dirty="0"/>
              <a:t>11</a:t>
            </a:r>
            <a:r>
              <a:rPr lang="ja-JP" altLang="en-US" dirty="0"/>
              <a:t>月</a:t>
            </a:r>
            <a:r>
              <a:rPr lang="en-US" altLang="ja-JP" dirty="0"/>
              <a:t>10</a:t>
            </a:r>
            <a:r>
              <a:rPr lang="ja-JP" altLang="en-US" dirty="0"/>
              <a:t>日データ　</a:t>
            </a:r>
            <a:r>
              <a:rPr lang="en-US" altLang="ja-JP" dirty="0"/>
              <a:t>NHK</a:t>
            </a:r>
            <a:r>
              <a:rPr lang="ja-JP" altLang="en-US" dirty="0"/>
              <a:t>作成）　　最近、英国では感染者数の再度の増加が著しい。</a:t>
            </a: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a:t>
            </a:fld>
            <a:endParaRPr kumimoji="1" lang="ja-JP" altLang="en-US"/>
          </a:p>
        </p:txBody>
      </p:sp>
      <p:sp>
        <p:nvSpPr>
          <p:cNvPr id="10" name="正方形/長方形 9">
            <a:extLst>
              <a:ext uri="{FF2B5EF4-FFF2-40B4-BE49-F238E27FC236}">
                <a16:creationId xmlns:a16="http://schemas.microsoft.com/office/drawing/2014/main" id="{F5E7A4C6-0851-41F8-A3C9-A72FF1738B98}"/>
              </a:ext>
            </a:extLst>
          </p:cNvPr>
          <p:cNvSpPr/>
          <p:nvPr/>
        </p:nvSpPr>
        <p:spPr>
          <a:xfrm>
            <a:off x="2789163" y="6258406"/>
            <a:ext cx="6086731" cy="369332"/>
          </a:xfrm>
          <a:prstGeom prst="rect">
            <a:avLst/>
          </a:prstGeom>
          <a:solidFill>
            <a:schemeClr val="tx1">
              <a:lumMod val="95000"/>
              <a:lumOff val="5000"/>
            </a:schemeClr>
          </a:solidFill>
        </p:spPr>
        <p:txBody>
          <a:bodyPr wrap="none">
            <a:spAutoFit/>
          </a:bodyPr>
          <a:lstStyle/>
          <a:p>
            <a:pPr algn="ctr">
              <a:spcAft>
                <a:spcPts val="600"/>
              </a:spcAft>
            </a:pPr>
            <a:r>
              <a:rPr lang="en-US" altLang="ja-JP" dirty="0">
                <a:solidFill>
                  <a:srgbClr val="FFFFFF"/>
                </a:solidFill>
              </a:rPr>
              <a:t>https://</a:t>
            </a:r>
            <a:r>
              <a:rPr lang="en-US" altLang="ja-JP" dirty="0" err="1">
                <a:solidFill>
                  <a:srgbClr val="FFFFFF"/>
                </a:solidFill>
              </a:rPr>
              <a:t>www3.nhk.or.jp</a:t>
            </a:r>
            <a:r>
              <a:rPr lang="en-US" altLang="ja-JP" dirty="0">
                <a:solidFill>
                  <a:srgbClr val="FFFFFF"/>
                </a:solidFill>
              </a:rPr>
              <a:t>/news/special/coronavirus/world-data/</a:t>
            </a:r>
            <a:endParaRPr lang="ja-JP" altLang="en-US" dirty="0">
              <a:solidFill>
                <a:srgbClr val="FFFFFF"/>
              </a:solidFill>
            </a:endParaRPr>
          </a:p>
        </p:txBody>
      </p:sp>
      <p:pic>
        <p:nvPicPr>
          <p:cNvPr id="9" name="図 8" descr="グラフィカル ユーザー インターフェイス, テキスト, アプリケーション&#10;&#10;自動的に生成された説明">
            <a:extLst>
              <a:ext uri="{FF2B5EF4-FFF2-40B4-BE49-F238E27FC236}">
                <a16:creationId xmlns:a16="http://schemas.microsoft.com/office/drawing/2014/main" id="{AB40D1F7-98CC-449A-9EE2-830D50703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458" y="1983784"/>
            <a:ext cx="10456911" cy="3939172"/>
          </a:xfrm>
          <a:prstGeom prst="rect">
            <a:avLst/>
          </a:prstGeom>
        </p:spPr>
      </p:pic>
    </p:spTree>
    <p:extLst>
      <p:ext uri="{BB962C8B-B14F-4D97-AF65-F5344CB8AC3E}">
        <p14:creationId xmlns:p14="http://schemas.microsoft.com/office/powerpoint/2010/main" val="3638187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648928" y="1580828"/>
            <a:ext cx="4450014" cy="4654912"/>
          </a:xfrm>
        </p:spPr>
        <p:txBody>
          <a:bodyPr>
            <a:normAutofit lnSpcReduction="10000"/>
          </a:bodyPr>
          <a:lstStyle/>
          <a:p>
            <a:pPr marL="0" indent="0">
              <a:buClr>
                <a:srgbClr val="FF0000"/>
              </a:buClr>
              <a:buSzPct val="140000"/>
              <a:buNone/>
            </a:pPr>
            <a:r>
              <a:rPr lang="ja-JP" altLang="en-US" dirty="0"/>
              <a:t>北京大学図書館（中国）</a:t>
            </a:r>
            <a:endParaRPr lang="en-US" altLang="ja-JP" dirty="0"/>
          </a:p>
          <a:p>
            <a:pPr marL="0" indent="0">
              <a:buClr>
                <a:srgbClr val="FF0000"/>
              </a:buClr>
              <a:buSzPct val="140000"/>
              <a:buNone/>
            </a:pPr>
            <a:r>
              <a:rPr lang="ja-JP" altLang="en-US" dirty="0"/>
              <a:t>リモートアクセス（サービス）</a:t>
            </a:r>
            <a:endParaRPr lang="en-US" altLang="ja-JP" dirty="0"/>
          </a:p>
          <a:p>
            <a:pPr>
              <a:buClr>
                <a:srgbClr val="FF0000"/>
              </a:buClr>
              <a:buSzPct val="140000"/>
              <a:buFont typeface="Wingdings" panose="05000000000000000000" pitchFamily="2" charset="2"/>
              <a:buChar char="Ø"/>
            </a:pPr>
            <a:r>
              <a:rPr lang="en-US" altLang="ja-JP" dirty="0"/>
              <a:t>9</a:t>
            </a:r>
            <a:r>
              <a:rPr lang="ja-JP" altLang="en-US" dirty="0"/>
              <a:t>月</a:t>
            </a:r>
            <a:r>
              <a:rPr lang="en-US" altLang="ja-JP" dirty="0"/>
              <a:t>7</a:t>
            </a:r>
            <a:r>
              <a:rPr lang="ja-JP" altLang="en-US" dirty="0"/>
              <a:t>日から教員向けの書籍に配達サービス再開</a:t>
            </a:r>
            <a:endParaRPr lang="en-US" altLang="ja-JP" dirty="0"/>
          </a:p>
          <a:p>
            <a:pPr>
              <a:buClr>
                <a:srgbClr val="FF0000"/>
              </a:buClr>
              <a:buSzPct val="140000"/>
              <a:buFont typeface="Wingdings" panose="05000000000000000000" pitchFamily="2" charset="2"/>
              <a:buChar char="Ø"/>
            </a:pPr>
            <a:r>
              <a:rPr lang="ja-JP" altLang="en-US" dirty="0"/>
              <a:t>北京大学図書館は、中国で最初の講義図書館：昨年末以降途絶えていたが、</a:t>
            </a:r>
            <a:r>
              <a:rPr lang="en-US" altLang="ja-JP" dirty="0"/>
              <a:t>9</a:t>
            </a:r>
            <a:r>
              <a:rPr lang="ja-JP" altLang="en-US" dirty="0"/>
              <a:t>月から再開、</a:t>
            </a:r>
            <a:r>
              <a:rPr lang="en-US" altLang="ja-JP" dirty="0"/>
              <a:t>photoshop, excel,</a:t>
            </a:r>
            <a:r>
              <a:rPr lang="ja-JP" altLang="en-US" dirty="0"/>
              <a:t>論文作成支援、検索支援、</a:t>
            </a:r>
            <a:r>
              <a:rPr lang="en-US" altLang="ja-JP" dirty="0"/>
              <a:t>SPSS,</a:t>
            </a:r>
            <a:r>
              <a:rPr lang="ja-JP" altLang="en-US" dirty="0"/>
              <a:t>　</a:t>
            </a:r>
            <a:r>
              <a:rPr lang="en-US" altLang="ja-JP" dirty="0"/>
              <a:t>PowerPoint</a:t>
            </a:r>
            <a:r>
              <a:rPr lang="ja-JP" altLang="en-US" dirty="0"/>
              <a:t>など、館内で。</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50</a:t>
            </a:fld>
            <a:endParaRPr kumimoji="1" lang="ja-JP" altLang="en-US"/>
          </a:p>
        </p:txBody>
      </p:sp>
      <p:sp>
        <p:nvSpPr>
          <p:cNvPr id="14" name="タイトル 1">
            <a:extLst>
              <a:ext uri="{FF2B5EF4-FFF2-40B4-BE49-F238E27FC236}">
                <a16:creationId xmlns:a16="http://schemas.microsoft.com/office/drawing/2014/main" id="{0440D9F9-9988-4D82-960C-8E250BB24DBA}"/>
              </a:ext>
            </a:extLst>
          </p:cNvPr>
          <p:cNvSpPr>
            <a:spLocks noGrp="1"/>
          </p:cNvSpPr>
          <p:nvPr>
            <p:ph type="title"/>
          </p:nvPr>
        </p:nvSpPr>
        <p:spPr>
          <a:xfrm>
            <a:off x="831810" y="414215"/>
            <a:ext cx="5447070" cy="881185"/>
          </a:xfrm>
        </p:spPr>
        <p:txBody>
          <a:bodyPr>
            <a:normAutofit fontScale="90000"/>
          </a:bodyPr>
          <a:lstStyle/>
          <a:p>
            <a:r>
              <a:rPr lang="ja-JP" altLang="en-US" sz="4000" dirty="0"/>
              <a:t>４．海外の大学図書館でのリモートサービスの試み</a:t>
            </a:r>
          </a:p>
        </p:txBody>
      </p:sp>
      <p:pic>
        <p:nvPicPr>
          <p:cNvPr id="3" name="図 2" descr="文字の書かれた紙&#10;&#10;自動的に生成された説明">
            <a:extLst>
              <a:ext uri="{FF2B5EF4-FFF2-40B4-BE49-F238E27FC236}">
                <a16:creationId xmlns:a16="http://schemas.microsoft.com/office/drawing/2014/main" id="{6B4AA639-F978-44F9-AFDD-2D32257CB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6294" y="1580828"/>
            <a:ext cx="1819275" cy="4200525"/>
          </a:xfrm>
          <a:prstGeom prst="rect">
            <a:avLst/>
          </a:prstGeom>
          <a:ln>
            <a:solidFill>
              <a:schemeClr val="tx1"/>
            </a:solidFill>
          </a:ln>
        </p:spPr>
      </p:pic>
      <p:sp>
        <p:nvSpPr>
          <p:cNvPr id="11" name="テキスト ボックス 10">
            <a:extLst>
              <a:ext uri="{FF2B5EF4-FFF2-40B4-BE49-F238E27FC236}">
                <a16:creationId xmlns:a16="http://schemas.microsoft.com/office/drawing/2014/main" id="{395FDDBC-33F1-48F5-A0BE-0F321EB59CA7}"/>
              </a:ext>
            </a:extLst>
          </p:cNvPr>
          <p:cNvSpPr txBox="1"/>
          <p:nvPr/>
        </p:nvSpPr>
        <p:spPr>
          <a:xfrm>
            <a:off x="7877907" y="1896794"/>
            <a:ext cx="3179299" cy="2893100"/>
          </a:xfrm>
          <a:prstGeom prst="rect">
            <a:avLst/>
          </a:prstGeom>
          <a:noFill/>
        </p:spPr>
        <p:txBody>
          <a:bodyPr wrap="square" rtlCol="0">
            <a:spAutoFit/>
          </a:bodyPr>
          <a:lstStyle/>
          <a:p>
            <a:r>
              <a:rPr lang="ja-JP" altLang="en-US" sz="2800" dirty="0"/>
              <a:t>デジタル加工サービス</a:t>
            </a:r>
          </a:p>
          <a:p>
            <a:pPr marL="285750" indent="-285750">
              <a:buClr>
                <a:srgbClr val="FF4E31"/>
              </a:buClr>
              <a:buFont typeface="Wingdings" panose="05000000000000000000" pitchFamily="2" charset="2"/>
              <a:buChar char="Ø"/>
            </a:pPr>
            <a:r>
              <a:rPr lang="ja-JP" altLang="en-US" dirty="0">
                <a:hlinkClick r:id="rId3">
                  <a:extLst>
                    <a:ext uri="{A12FA001-AC4F-418D-AE19-62706E023703}">
                      <ahyp:hlinkClr xmlns:ahyp="http://schemas.microsoft.com/office/drawing/2018/hyperlinkcolor" val="tx"/>
                    </a:ext>
                  </a:extLst>
                </a:hlinkClick>
              </a:rPr>
              <a:t>紙文書のデジタル化</a:t>
            </a:r>
            <a:endParaRPr lang="en-US" altLang="ja-JP" dirty="0"/>
          </a:p>
          <a:p>
            <a:pPr marL="285750" indent="-285750">
              <a:buClr>
                <a:srgbClr val="FF4E31"/>
              </a:buClr>
              <a:buFont typeface="Wingdings" panose="05000000000000000000" pitchFamily="2" charset="2"/>
              <a:buChar char="Ø"/>
            </a:pPr>
            <a:r>
              <a:rPr lang="ja-JP" altLang="en-US" dirty="0">
                <a:hlinkClick r:id="rId4">
                  <a:extLst>
                    <a:ext uri="{A12FA001-AC4F-418D-AE19-62706E023703}">
                      <ahyp:hlinkClr xmlns:ahyp="http://schemas.microsoft.com/office/drawing/2018/hyperlinkcolor" val="tx"/>
                    </a:ext>
                  </a:extLst>
                </a:hlinkClick>
              </a:rPr>
              <a:t>視聴覚データのデジタル化</a:t>
            </a:r>
            <a:endParaRPr lang="en-US" altLang="ja-JP" dirty="0"/>
          </a:p>
          <a:p>
            <a:pPr marL="285750" indent="-285750">
              <a:buClr>
                <a:srgbClr val="FF4E31"/>
              </a:buClr>
              <a:buFont typeface="Wingdings" panose="05000000000000000000" pitchFamily="2" charset="2"/>
              <a:buChar char="Ø"/>
            </a:pPr>
            <a:r>
              <a:rPr lang="ja-JP" altLang="en-US" dirty="0">
                <a:hlinkClick r:id="rId5">
                  <a:extLst>
                    <a:ext uri="{A12FA001-AC4F-418D-AE19-62706E023703}">
                      <ahyp:hlinkClr xmlns:ahyp="http://schemas.microsoft.com/office/drawing/2018/hyperlinkcolor" val="tx"/>
                    </a:ext>
                  </a:extLst>
                </a:hlinkClick>
              </a:rPr>
              <a:t>メタデータ加工</a:t>
            </a:r>
            <a:endParaRPr lang="en-US" altLang="ja-JP" dirty="0"/>
          </a:p>
          <a:p>
            <a:pPr marL="285750" indent="-285750">
              <a:buClr>
                <a:srgbClr val="FF4E31"/>
              </a:buClr>
              <a:buFont typeface="Wingdings" panose="05000000000000000000" pitchFamily="2" charset="2"/>
              <a:buChar char="Ø"/>
            </a:pPr>
            <a:r>
              <a:rPr lang="ja-JP" altLang="en-US" dirty="0">
                <a:hlinkClick r:id="rId6">
                  <a:extLst>
                    <a:ext uri="{A12FA001-AC4F-418D-AE19-62706E023703}">
                      <ahyp:hlinkClr xmlns:ahyp="http://schemas.microsoft.com/office/drawing/2018/hyperlinkcolor" val="tx"/>
                    </a:ext>
                  </a:extLst>
                </a:hlinkClick>
              </a:rPr>
              <a:t>書画のデジタル複製</a:t>
            </a:r>
            <a:endParaRPr lang="en-US" altLang="ja-JP" dirty="0"/>
          </a:p>
          <a:p>
            <a:pPr marL="285750" indent="-285750">
              <a:buClr>
                <a:srgbClr val="FF4E31"/>
              </a:buClr>
              <a:buFont typeface="Wingdings" panose="05000000000000000000" pitchFamily="2" charset="2"/>
              <a:buChar char="Ø"/>
            </a:pPr>
            <a:r>
              <a:rPr lang="ja-JP" altLang="en-US" dirty="0">
                <a:hlinkClick r:id="rId7">
                  <a:extLst>
                    <a:ext uri="{A12FA001-AC4F-418D-AE19-62706E023703}">
                      <ahyp:hlinkClr xmlns:ahyp="http://schemas.microsoft.com/office/drawing/2018/hyperlinkcolor" val="tx"/>
                    </a:ext>
                  </a:extLst>
                </a:hlinkClick>
              </a:rPr>
              <a:t>講義</a:t>
            </a:r>
            <a:r>
              <a:rPr lang="en-US" altLang="ja-JP" dirty="0">
                <a:hlinkClick r:id="rId7">
                  <a:extLst>
                    <a:ext uri="{A12FA001-AC4F-418D-AE19-62706E023703}">
                      <ahyp:hlinkClr xmlns:ahyp="http://schemas.microsoft.com/office/drawing/2018/hyperlinkcolor" val="tx"/>
                    </a:ext>
                  </a:extLst>
                </a:hlinkClick>
              </a:rPr>
              <a:t>/</a:t>
            </a:r>
            <a:r>
              <a:rPr lang="ja-JP" altLang="en-US" dirty="0">
                <a:hlinkClick r:id="rId7">
                  <a:extLst>
                    <a:ext uri="{A12FA001-AC4F-418D-AE19-62706E023703}">
                      <ahyp:hlinkClr xmlns:ahyp="http://schemas.microsoft.com/office/drawing/2018/hyperlinkcolor" val="tx"/>
                    </a:ext>
                  </a:extLst>
                </a:hlinkClick>
              </a:rPr>
              <a:t>会議の録画とライブストリーミング</a:t>
            </a:r>
            <a:r>
              <a:rPr lang="ja-JP" altLang="en-US" u="sng" dirty="0"/>
              <a:t>の作成</a:t>
            </a:r>
          </a:p>
          <a:p>
            <a:endParaRPr kumimoji="1" lang="ja-JP" altLang="en-US" dirty="0"/>
          </a:p>
        </p:txBody>
      </p:sp>
      <p:sp>
        <p:nvSpPr>
          <p:cNvPr id="10" name="正方形/長方形 9">
            <a:extLst>
              <a:ext uri="{FF2B5EF4-FFF2-40B4-BE49-F238E27FC236}">
                <a16:creationId xmlns:a16="http://schemas.microsoft.com/office/drawing/2014/main" id="{DB9EEA4B-328D-481A-BF26-28691A581834}"/>
              </a:ext>
            </a:extLst>
          </p:cNvPr>
          <p:cNvSpPr/>
          <p:nvPr/>
        </p:nvSpPr>
        <p:spPr>
          <a:xfrm>
            <a:off x="7827193" y="4789894"/>
            <a:ext cx="2568832" cy="646331"/>
          </a:xfrm>
          <a:prstGeom prst="rect">
            <a:avLst/>
          </a:prstGeom>
          <a:ln>
            <a:solidFill>
              <a:schemeClr val="tx1"/>
            </a:solidFill>
          </a:ln>
        </p:spPr>
        <p:txBody>
          <a:bodyPr wrap="square">
            <a:spAutoFit/>
          </a:bodyPr>
          <a:lstStyle/>
          <a:p>
            <a:r>
              <a:rPr lang="en-US" altLang="ja-JP" dirty="0"/>
              <a:t>https://</a:t>
            </a:r>
            <a:r>
              <a:rPr lang="en-US" altLang="ja-JP" dirty="0" err="1"/>
              <a:t>www.lib.pku.edu.cn</a:t>
            </a:r>
            <a:r>
              <a:rPr lang="en-US" altLang="ja-JP" dirty="0"/>
              <a:t>/portal/</a:t>
            </a:r>
            <a:r>
              <a:rPr lang="en-US" altLang="ja-JP" dirty="0" err="1"/>
              <a:t>cn</a:t>
            </a:r>
            <a:r>
              <a:rPr lang="en-US" altLang="ja-JP" dirty="0"/>
              <a:t>/</a:t>
            </a:r>
            <a:r>
              <a:rPr lang="en-US" altLang="ja-JP" dirty="0" err="1"/>
              <a:t>xxzc</a:t>
            </a:r>
            <a:r>
              <a:rPr lang="en-US" altLang="ja-JP" dirty="0"/>
              <a:t>/</a:t>
            </a:r>
            <a:r>
              <a:rPr lang="en-US" altLang="ja-JP" dirty="0" err="1"/>
              <a:t>szjg</a:t>
            </a:r>
            <a:endParaRPr lang="ja-JP" altLang="en-US" dirty="0"/>
          </a:p>
        </p:txBody>
      </p:sp>
    </p:spTree>
    <p:extLst>
      <p:ext uri="{BB962C8B-B14F-4D97-AF65-F5344CB8AC3E}">
        <p14:creationId xmlns:p14="http://schemas.microsoft.com/office/powerpoint/2010/main" val="20055316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648927" y="1580828"/>
            <a:ext cx="5164043" cy="4654912"/>
          </a:xfrm>
        </p:spPr>
        <p:txBody>
          <a:bodyPr>
            <a:normAutofit/>
          </a:bodyPr>
          <a:lstStyle/>
          <a:p>
            <a:pPr marL="0" indent="0">
              <a:buClr>
                <a:srgbClr val="FF0000"/>
              </a:buClr>
              <a:buSzPct val="140000"/>
              <a:buNone/>
            </a:pPr>
            <a:r>
              <a:rPr lang="ja-JP" altLang="en-US" dirty="0"/>
              <a:t>世新大学（台湾・台北）</a:t>
            </a:r>
            <a:endParaRPr lang="en-US" altLang="ja-JP" dirty="0"/>
          </a:p>
          <a:p>
            <a:pPr>
              <a:buClr>
                <a:srgbClr val="FF0000"/>
              </a:buClr>
              <a:buSzPct val="140000"/>
              <a:buFont typeface="Wingdings" panose="05000000000000000000" pitchFamily="2" charset="2"/>
              <a:buChar char="Ø"/>
            </a:pPr>
            <a:r>
              <a:rPr lang="ja-JP" altLang="en-US" dirty="0"/>
              <a:t>台北市にある私立大学。ジャーナリズム関係学部がよく知られている。最近は海外からの留学生も多い。</a:t>
            </a:r>
            <a:endParaRPr lang="en-US" altLang="ja-JP" dirty="0"/>
          </a:p>
          <a:p>
            <a:pPr>
              <a:buClr>
                <a:srgbClr val="FF0000"/>
              </a:buClr>
              <a:buSzPct val="140000"/>
              <a:buFont typeface="Wingdings" panose="05000000000000000000" pitchFamily="2" charset="2"/>
              <a:buChar char="Ø"/>
            </a:pPr>
            <a:r>
              <a:rPr lang="ja-JP" altLang="en-US" dirty="0"/>
              <a:t>鶴見大学と姉妹校協定を締結している。</a:t>
            </a:r>
            <a:endParaRPr lang="en-US" altLang="ja-JP" dirty="0"/>
          </a:p>
          <a:p>
            <a:pPr>
              <a:buClr>
                <a:srgbClr val="FF0000"/>
              </a:buClr>
              <a:buSzPct val="140000"/>
              <a:buFont typeface="Wingdings" panose="05000000000000000000" pitchFamily="2" charset="2"/>
              <a:buChar char="Ø"/>
            </a:pPr>
            <a:r>
              <a:rPr lang="ja-JP" altLang="en-US" dirty="0"/>
              <a:t>情報コミュニケーション学科（旧図書館学科がある）</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51</a:t>
            </a:fld>
            <a:endParaRPr kumimoji="1" lang="ja-JP" altLang="en-US"/>
          </a:p>
        </p:txBody>
      </p:sp>
      <p:sp>
        <p:nvSpPr>
          <p:cNvPr id="14" name="タイトル 1">
            <a:extLst>
              <a:ext uri="{FF2B5EF4-FFF2-40B4-BE49-F238E27FC236}">
                <a16:creationId xmlns:a16="http://schemas.microsoft.com/office/drawing/2014/main" id="{0440D9F9-9988-4D82-960C-8E250BB24DBA}"/>
              </a:ext>
            </a:extLst>
          </p:cNvPr>
          <p:cNvSpPr>
            <a:spLocks noGrp="1"/>
          </p:cNvSpPr>
          <p:nvPr>
            <p:ph type="title"/>
          </p:nvPr>
        </p:nvSpPr>
        <p:spPr>
          <a:xfrm>
            <a:off x="831810" y="414215"/>
            <a:ext cx="5447070" cy="881185"/>
          </a:xfrm>
        </p:spPr>
        <p:txBody>
          <a:bodyPr>
            <a:normAutofit fontScale="90000"/>
          </a:bodyPr>
          <a:lstStyle/>
          <a:p>
            <a:r>
              <a:rPr lang="ja-JP" altLang="en-US" sz="4000" dirty="0"/>
              <a:t>４．海外の大学図書館でのリモートサービスの試み</a:t>
            </a:r>
          </a:p>
        </p:txBody>
      </p:sp>
      <p:sp>
        <p:nvSpPr>
          <p:cNvPr id="8" name="正方形/長方形 7">
            <a:extLst>
              <a:ext uri="{FF2B5EF4-FFF2-40B4-BE49-F238E27FC236}">
                <a16:creationId xmlns:a16="http://schemas.microsoft.com/office/drawing/2014/main" id="{2AC8FFB1-FD14-4E0D-80E3-3C0A84786CD6}"/>
              </a:ext>
            </a:extLst>
          </p:cNvPr>
          <p:cNvSpPr/>
          <p:nvPr/>
        </p:nvSpPr>
        <p:spPr>
          <a:xfrm>
            <a:off x="7093060" y="5747195"/>
            <a:ext cx="3372526" cy="461665"/>
          </a:xfrm>
          <a:prstGeom prst="rect">
            <a:avLst/>
          </a:prstGeom>
          <a:ln>
            <a:solidFill>
              <a:schemeClr val="tx1"/>
            </a:solidFill>
          </a:ln>
        </p:spPr>
        <p:txBody>
          <a:bodyPr wrap="none">
            <a:spAutoFit/>
          </a:bodyPr>
          <a:lstStyle/>
          <a:p>
            <a:r>
              <a:rPr lang="en-US" altLang="ja-JP" sz="2400" dirty="0">
                <a:ea typeface="ＭＳ 明朝" panose="02020609040205080304" pitchFamily="17" charset="-128"/>
                <a:cs typeface="Times New Roman" panose="02020603050405020304" pitchFamily="18" charset="0"/>
              </a:rPr>
              <a:t>https://</a:t>
            </a:r>
            <a:r>
              <a:rPr lang="en-US" altLang="ja-JP" sz="2400" dirty="0" err="1">
                <a:ea typeface="ＭＳ 明朝" panose="02020609040205080304" pitchFamily="17" charset="-128"/>
                <a:cs typeface="Times New Roman" panose="02020603050405020304" pitchFamily="18" charset="0"/>
              </a:rPr>
              <a:t>www.shu.edu.tw</a:t>
            </a:r>
            <a:r>
              <a:rPr lang="en-US" altLang="ja-JP" sz="2400" dirty="0">
                <a:ea typeface="ＭＳ 明朝" panose="02020609040205080304" pitchFamily="17" charset="-128"/>
                <a:cs typeface="Times New Roman" panose="02020603050405020304" pitchFamily="18" charset="0"/>
              </a:rPr>
              <a:t>/</a:t>
            </a:r>
            <a:endParaRPr lang="ja-JP" altLang="en-US" sz="2400" dirty="0">
              <a:ea typeface="ＭＳ 明朝" panose="02020609040205080304" pitchFamily="17" charset="-128"/>
              <a:cs typeface="Times New Roman" panose="02020603050405020304" pitchFamily="18" charset="0"/>
            </a:endParaRPr>
          </a:p>
        </p:txBody>
      </p:sp>
      <p:pic>
        <p:nvPicPr>
          <p:cNvPr id="3" name="図 2" descr="建物, 記号, 屋外, テキスト が含まれている画像&#10;&#10;自動的に生成された説明">
            <a:extLst>
              <a:ext uri="{FF2B5EF4-FFF2-40B4-BE49-F238E27FC236}">
                <a16:creationId xmlns:a16="http://schemas.microsoft.com/office/drawing/2014/main" id="{83A1AE4A-6FC1-4876-8F72-1B004DA9E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18538"/>
            <a:ext cx="5809618" cy="4654912"/>
          </a:xfrm>
          <a:prstGeom prst="rect">
            <a:avLst/>
          </a:prstGeom>
        </p:spPr>
      </p:pic>
    </p:spTree>
    <p:extLst>
      <p:ext uri="{BB962C8B-B14F-4D97-AF65-F5344CB8AC3E}">
        <p14:creationId xmlns:p14="http://schemas.microsoft.com/office/powerpoint/2010/main" val="1783670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648928" y="1580828"/>
            <a:ext cx="4450014" cy="4654912"/>
          </a:xfrm>
        </p:spPr>
        <p:txBody>
          <a:bodyPr>
            <a:normAutofit/>
          </a:bodyPr>
          <a:lstStyle/>
          <a:p>
            <a:pPr marL="0" indent="0">
              <a:buClr>
                <a:srgbClr val="FF0000"/>
              </a:buClr>
              <a:buSzPct val="140000"/>
              <a:buNone/>
            </a:pPr>
            <a:r>
              <a:rPr lang="ja-JP" altLang="en-US" dirty="0"/>
              <a:t>世新大学（台湾・台北）</a:t>
            </a:r>
            <a:endParaRPr lang="en-US" altLang="ja-JP" dirty="0"/>
          </a:p>
          <a:p>
            <a:pPr>
              <a:buClr>
                <a:srgbClr val="FF0000"/>
              </a:buClr>
              <a:buSzPct val="140000"/>
              <a:buFont typeface="Wingdings" panose="05000000000000000000" pitchFamily="2" charset="2"/>
              <a:buChar char="Ø"/>
            </a:pPr>
            <a:r>
              <a:rPr lang="ja-JP" altLang="en-US" dirty="0"/>
              <a:t>コロナウイルス感染症に関する特設ページ</a:t>
            </a:r>
            <a:endParaRPr lang="en-US" altLang="ja-JP" dirty="0"/>
          </a:p>
          <a:p>
            <a:pPr>
              <a:buClr>
                <a:srgbClr val="FF0000"/>
              </a:buClr>
              <a:buSzPct val="140000"/>
              <a:buFont typeface="Wingdings" panose="05000000000000000000" pitchFamily="2" charset="2"/>
              <a:buChar char="Ø"/>
            </a:pPr>
            <a:r>
              <a:rPr lang="ja-JP" altLang="en-US" dirty="0"/>
              <a:t>　情報を電子的に提供</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52</a:t>
            </a:fld>
            <a:endParaRPr kumimoji="1" lang="ja-JP" altLang="en-US"/>
          </a:p>
        </p:txBody>
      </p:sp>
      <p:sp>
        <p:nvSpPr>
          <p:cNvPr id="14" name="タイトル 1">
            <a:extLst>
              <a:ext uri="{FF2B5EF4-FFF2-40B4-BE49-F238E27FC236}">
                <a16:creationId xmlns:a16="http://schemas.microsoft.com/office/drawing/2014/main" id="{0440D9F9-9988-4D82-960C-8E250BB24DBA}"/>
              </a:ext>
            </a:extLst>
          </p:cNvPr>
          <p:cNvSpPr>
            <a:spLocks noGrp="1"/>
          </p:cNvSpPr>
          <p:nvPr>
            <p:ph type="title"/>
          </p:nvPr>
        </p:nvSpPr>
        <p:spPr>
          <a:xfrm>
            <a:off x="831810" y="414215"/>
            <a:ext cx="5447070" cy="881185"/>
          </a:xfrm>
        </p:spPr>
        <p:txBody>
          <a:bodyPr>
            <a:normAutofit fontScale="90000"/>
          </a:bodyPr>
          <a:lstStyle/>
          <a:p>
            <a:r>
              <a:rPr lang="ja-JP" altLang="en-US" sz="4000" dirty="0"/>
              <a:t>４．海外の大学図書館でのリモートサービスの試み</a:t>
            </a:r>
          </a:p>
        </p:txBody>
      </p:sp>
      <p:sp>
        <p:nvSpPr>
          <p:cNvPr id="8" name="正方形/長方形 7">
            <a:extLst>
              <a:ext uri="{FF2B5EF4-FFF2-40B4-BE49-F238E27FC236}">
                <a16:creationId xmlns:a16="http://schemas.microsoft.com/office/drawing/2014/main" id="{2AC8FFB1-FD14-4E0D-80E3-3C0A84786CD6}"/>
              </a:ext>
            </a:extLst>
          </p:cNvPr>
          <p:cNvSpPr/>
          <p:nvPr/>
        </p:nvSpPr>
        <p:spPr>
          <a:xfrm>
            <a:off x="5916397" y="5153544"/>
            <a:ext cx="5126468" cy="461665"/>
          </a:xfrm>
          <a:prstGeom prst="rect">
            <a:avLst/>
          </a:prstGeom>
          <a:ln>
            <a:solidFill>
              <a:schemeClr val="tx1"/>
            </a:solidFill>
          </a:ln>
        </p:spPr>
        <p:txBody>
          <a:bodyPr wrap="none">
            <a:spAutoFit/>
          </a:bodyPr>
          <a:lstStyle/>
          <a:p>
            <a:r>
              <a:rPr lang="en-US" altLang="ja-JP" sz="2400" dirty="0">
                <a:ea typeface="ＭＳ 明朝" panose="02020609040205080304" pitchFamily="17" charset="-128"/>
                <a:cs typeface="Times New Roman" panose="02020603050405020304" pitchFamily="18" charset="0"/>
              </a:rPr>
              <a:t>https://</a:t>
            </a:r>
            <a:r>
              <a:rPr lang="en-US" altLang="ja-JP" sz="2400" dirty="0" err="1">
                <a:ea typeface="ＭＳ 明朝" panose="02020609040205080304" pitchFamily="17" charset="-128"/>
                <a:cs typeface="Times New Roman" panose="02020603050405020304" pitchFamily="18" charset="0"/>
              </a:rPr>
              <a:t>www.shu.edu.tw</a:t>
            </a:r>
            <a:r>
              <a:rPr lang="en-US" altLang="ja-JP" sz="2400" dirty="0">
                <a:ea typeface="ＭＳ 明朝" panose="02020609040205080304" pitchFamily="17" charset="-128"/>
                <a:cs typeface="Times New Roman" panose="02020603050405020304" pitchFamily="18" charset="0"/>
              </a:rPr>
              <a:t>/</a:t>
            </a:r>
            <a:r>
              <a:rPr lang="en-US" altLang="ja-JP" sz="2400" dirty="0" err="1">
                <a:ea typeface="ＭＳ 明朝" panose="02020609040205080304" pitchFamily="17" charset="-128"/>
                <a:cs typeface="Times New Roman" panose="02020603050405020304" pitchFamily="18" charset="0"/>
              </a:rPr>
              <a:t>SHUPrnu.aspx</a:t>
            </a:r>
            <a:endParaRPr lang="ja-JP" altLang="en-US" sz="2400" dirty="0">
              <a:ea typeface="ＭＳ 明朝" panose="02020609040205080304" pitchFamily="17" charset="-128"/>
              <a:cs typeface="Times New Roman" panose="02020603050405020304" pitchFamily="18" charset="0"/>
            </a:endParaRPr>
          </a:p>
        </p:txBody>
      </p:sp>
      <p:pic>
        <p:nvPicPr>
          <p:cNvPr id="3" name="図 2" descr="グラフィカル ユーザー インターフェイス が含まれている画像&#10;&#10;自動的に生成された説明">
            <a:extLst>
              <a:ext uri="{FF2B5EF4-FFF2-40B4-BE49-F238E27FC236}">
                <a16:creationId xmlns:a16="http://schemas.microsoft.com/office/drawing/2014/main" id="{07CA9DA8-4CE2-4755-847D-A7EFE6E89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471" y="1704456"/>
            <a:ext cx="6526320" cy="3086089"/>
          </a:xfrm>
          <a:prstGeom prst="rect">
            <a:avLst/>
          </a:prstGeom>
        </p:spPr>
      </p:pic>
    </p:spTree>
    <p:extLst>
      <p:ext uri="{BB962C8B-B14F-4D97-AF65-F5344CB8AC3E}">
        <p14:creationId xmlns:p14="http://schemas.microsoft.com/office/powerpoint/2010/main" val="2494358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648927" y="1580828"/>
            <a:ext cx="4992455" cy="4654912"/>
          </a:xfrm>
        </p:spPr>
        <p:txBody>
          <a:bodyPr>
            <a:normAutofit/>
          </a:bodyPr>
          <a:lstStyle/>
          <a:p>
            <a:pPr marL="0" indent="0">
              <a:buClr>
                <a:srgbClr val="FF0000"/>
              </a:buClr>
              <a:buSzPct val="140000"/>
              <a:buNone/>
            </a:pPr>
            <a:r>
              <a:rPr lang="ja-JP" altLang="en-US" dirty="0"/>
              <a:t>世新大学図書館（台湾・台北）</a:t>
            </a:r>
            <a:endParaRPr lang="en-US" altLang="ja-JP" dirty="0"/>
          </a:p>
          <a:p>
            <a:pPr marL="0" indent="0">
              <a:buClr>
                <a:srgbClr val="FF0000"/>
              </a:buClr>
              <a:buSzPct val="140000"/>
              <a:buNone/>
            </a:pPr>
            <a:r>
              <a:rPr lang="ja-JP" altLang="en-US" dirty="0"/>
              <a:t>リモートアクセス（サービス）</a:t>
            </a:r>
            <a:endParaRPr lang="en-US" altLang="ja-JP" dirty="0"/>
          </a:p>
          <a:p>
            <a:pPr>
              <a:buClr>
                <a:srgbClr val="FF0000"/>
              </a:buClr>
              <a:buSzPct val="140000"/>
              <a:buFont typeface="Wingdings" panose="05000000000000000000" pitchFamily="2" charset="2"/>
              <a:buChar char="Ø"/>
            </a:pPr>
            <a:r>
              <a:rPr lang="ja-JP" altLang="en-US" dirty="0"/>
              <a:t>世新大学図書館によるリモートでの学習講座</a:t>
            </a:r>
            <a:endParaRPr lang="en-US" altLang="ja-JP" dirty="0"/>
          </a:p>
          <a:p>
            <a:pPr>
              <a:buClr>
                <a:srgbClr val="FF0000"/>
              </a:buClr>
              <a:buSzPct val="140000"/>
              <a:buFont typeface="Wingdings" panose="05000000000000000000" pitchFamily="2" charset="2"/>
              <a:buChar char="Ø"/>
            </a:pPr>
            <a:r>
              <a:rPr lang="ja-JP" altLang="en-US" dirty="0"/>
              <a:t>図書館は通常開館（</a:t>
            </a:r>
            <a:r>
              <a:rPr lang="en-US" altLang="ja-JP" dirty="0"/>
              <a:t>09:00~21:00</a:t>
            </a:r>
            <a:r>
              <a:rPr lang="ja-JP" altLang="en-US" dirty="0"/>
              <a:t>）</a:t>
            </a:r>
            <a:endParaRPr lang="en-US" altLang="ja-JP" dirty="0"/>
          </a:p>
          <a:p>
            <a:pPr>
              <a:buClr>
                <a:srgbClr val="FF0000"/>
              </a:buClr>
              <a:buSzPct val="140000"/>
              <a:buFont typeface="Wingdings" panose="05000000000000000000" pitchFamily="2" charset="2"/>
              <a:buChar char="Ø"/>
            </a:pPr>
            <a:r>
              <a:rPr lang="ja-JP" altLang="en-US" dirty="0"/>
              <a:t>クラウド学習エリア	月曜</a:t>
            </a:r>
            <a:r>
              <a:rPr lang="en-US" altLang="ja-JP" dirty="0"/>
              <a:t>~</a:t>
            </a:r>
            <a:r>
              <a:rPr lang="ja-JP" altLang="en-US" dirty="0"/>
              <a:t>日曜の</a:t>
            </a:r>
            <a:r>
              <a:rPr lang="en-US" altLang="ja-JP" dirty="0"/>
              <a:t>08:00~22:00</a:t>
            </a:r>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marL="0" indent="0">
              <a:buClr>
                <a:srgbClr val="FF0000"/>
              </a:buClr>
              <a:buSzPct val="140000"/>
              <a:buNone/>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53</a:t>
            </a:fld>
            <a:endParaRPr kumimoji="1" lang="ja-JP" altLang="en-US"/>
          </a:p>
        </p:txBody>
      </p:sp>
      <p:sp>
        <p:nvSpPr>
          <p:cNvPr id="14" name="タイトル 1">
            <a:extLst>
              <a:ext uri="{FF2B5EF4-FFF2-40B4-BE49-F238E27FC236}">
                <a16:creationId xmlns:a16="http://schemas.microsoft.com/office/drawing/2014/main" id="{0440D9F9-9988-4D82-960C-8E250BB24DBA}"/>
              </a:ext>
            </a:extLst>
          </p:cNvPr>
          <p:cNvSpPr>
            <a:spLocks noGrp="1"/>
          </p:cNvSpPr>
          <p:nvPr>
            <p:ph type="title"/>
          </p:nvPr>
        </p:nvSpPr>
        <p:spPr>
          <a:xfrm>
            <a:off x="831810" y="414215"/>
            <a:ext cx="5447070" cy="881185"/>
          </a:xfrm>
        </p:spPr>
        <p:txBody>
          <a:bodyPr>
            <a:normAutofit fontScale="90000"/>
          </a:bodyPr>
          <a:lstStyle/>
          <a:p>
            <a:r>
              <a:rPr lang="ja-JP" altLang="en-US" sz="4000" dirty="0"/>
              <a:t>４．海外の大学図書館でのリモートサービスの試み</a:t>
            </a:r>
          </a:p>
        </p:txBody>
      </p:sp>
      <p:sp>
        <p:nvSpPr>
          <p:cNvPr id="8" name="正方形/長方形 7">
            <a:extLst>
              <a:ext uri="{FF2B5EF4-FFF2-40B4-BE49-F238E27FC236}">
                <a16:creationId xmlns:a16="http://schemas.microsoft.com/office/drawing/2014/main" id="{2AC8FFB1-FD14-4E0D-80E3-3C0A84786CD6}"/>
              </a:ext>
            </a:extLst>
          </p:cNvPr>
          <p:cNvSpPr/>
          <p:nvPr/>
        </p:nvSpPr>
        <p:spPr>
          <a:xfrm>
            <a:off x="5052447" y="5538178"/>
            <a:ext cx="6695474" cy="646331"/>
          </a:xfrm>
          <a:prstGeom prst="rect">
            <a:avLst/>
          </a:prstGeom>
          <a:ln>
            <a:solidFill>
              <a:schemeClr val="tx1"/>
            </a:solidFill>
          </a:ln>
        </p:spPr>
        <p:txBody>
          <a:bodyPr wrap="square">
            <a:spAutoFit/>
          </a:bodyPr>
          <a:lstStyle/>
          <a:p>
            <a:r>
              <a:rPr lang="en-US" altLang="ja-JP" dirty="0">
                <a:ea typeface="ＭＳ 明朝" panose="02020609040205080304" pitchFamily="17" charset="-128"/>
                <a:cs typeface="Times New Roman" panose="02020603050405020304" pitchFamily="18" charset="0"/>
              </a:rPr>
              <a:t>http://</a:t>
            </a:r>
            <a:r>
              <a:rPr lang="en-US" altLang="ja-JP" dirty="0" err="1">
                <a:ea typeface="ＭＳ 明朝" panose="02020609040205080304" pitchFamily="17" charset="-128"/>
                <a:cs typeface="Times New Roman" panose="02020603050405020304" pitchFamily="18" charset="0"/>
              </a:rPr>
              <a:t>lib.shu.edu.tw</a:t>
            </a:r>
            <a:r>
              <a:rPr lang="en-US" altLang="ja-JP" dirty="0">
                <a:ea typeface="ＭＳ 明朝" panose="02020609040205080304" pitchFamily="17" charset="-128"/>
                <a:cs typeface="Times New Roman" panose="02020603050405020304" pitchFamily="18" charset="0"/>
              </a:rPr>
              <a:t>/wp-content/uploads/109.03.09-%</a:t>
            </a:r>
            <a:r>
              <a:rPr lang="en-US" altLang="ja-JP" dirty="0" err="1">
                <a:ea typeface="ＭＳ 明朝" panose="02020609040205080304" pitchFamily="17" charset="-128"/>
                <a:cs typeface="Times New Roman" panose="02020603050405020304" pitchFamily="18" charset="0"/>
              </a:rPr>
              <a:t>E7%99%BC%E7%8F%BE%E5%9C%96%E6%9B%B8%E9%A4%A8.jpg</a:t>
            </a:r>
            <a:endParaRPr lang="ja-JP" altLang="en-US" dirty="0">
              <a:ea typeface="ＭＳ 明朝" panose="02020609040205080304" pitchFamily="17" charset="-128"/>
              <a:cs typeface="Times New Roman" panose="02020603050405020304" pitchFamily="18" charset="0"/>
            </a:endParaRPr>
          </a:p>
        </p:txBody>
      </p:sp>
      <p:pic>
        <p:nvPicPr>
          <p:cNvPr id="3" name="図 2">
            <a:extLst>
              <a:ext uri="{FF2B5EF4-FFF2-40B4-BE49-F238E27FC236}">
                <a16:creationId xmlns:a16="http://schemas.microsoft.com/office/drawing/2014/main" id="{7ABF426A-7D51-496B-B784-5550756C9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5851" y="1295400"/>
            <a:ext cx="5768356" cy="4075807"/>
          </a:xfrm>
          <a:prstGeom prst="rect">
            <a:avLst/>
          </a:prstGeom>
        </p:spPr>
      </p:pic>
    </p:spTree>
    <p:extLst>
      <p:ext uri="{BB962C8B-B14F-4D97-AF65-F5344CB8AC3E}">
        <p14:creationId xmlns:p14="http://schemas.microsoft.com/office/powerpoint/2010/main" val="22320117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35255"/>
          </a:xfrm>
        </p:spPr>
        <p:txBody>
          <a:bodyPr>
            <a:normAutofit fontScale="90000"/>
          </a:bodyPr>
          <a:lstStyle/>
          <a:p>
            <a:r>
              <a:rPr lang="ja-JP" altLang="en-US" sz="4000" dirty="0"/>
              <a:t>５．国内の大学図書館でのリモートサービスの試み</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54</a:t>
            </a:fld>
            <a:endParaRPr kumimoji="1" lang="ja-JP" altLang="en-US" dirty="0"/>
          </a:p>
        </p:txBody>
      </p:sp>
      <p:sp>
        <p:nvSpPr>
          <p:cNvPr id="5" name="コンテンツ プレースホルダー 2">
            <a:extLst>
              <a:ext uri="{FF2B5EF4-FFF2-40B4-BE49-F238E27FC236}">
                <a16:creationId xmlns:a16="http://schemas.microsoft.com/office/drawing/2014/main" id="{744C1411-53F4-4C44-ABC8-B10C4AE719DD}"/>
              </a:ext>
            </a:extLst>
          </p:cNvPr>
          <p:cNvSpPr txBox="1">
            <a:spLocks/>
          </p:cNvSpPr>
          <p:nvPr/>
        </p:nvSpPr>
        <p:spPr>
          <a:xfrm>
            <a:off x="761353" y="1468007"/>
            <a:ext cx="4927169" cy="3006671"/>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zh-TW" altLang="en-US" sz="3200" dirty="0">
                <a:latin typeface="ＭＳ Ｐゴシック" panose="020B0600070205080204" pitchFamily="50" charset="-128"/>
                <a:ea typeface="ＭＳ Ｐゴシック" panose="020B0600070205080204" pitchFamily="50" charset="-128"/>
              </a:rPr>
              <a:t>東北大学附属図書館</a:t>
            </a:r>
          </a:p>
          <a:p>
            <a:pPr>
              <a:buClr>
                <a:srgbClr val="FF0000"/>
              </a:buClr>
              <a:buSzPct val="140000"/>
              <a:buFont typeface="Wingdings" panose="05000000000000000000" pitchFamily="2" charset="2"/>
              <a:buChar char="Ø"/>
            </a:pPr>
            <a:r>
              <a:rPr lang="ja-JP" altLang="en-US" dirty="0"/>
              <a:t>「大学図書館は動き続けているか：</a:t>
            </a:r>
            <a:r>
              <a:rPr lang="en-US" altLang="ja-JP" dirty="0" err="1"/>
              <a:t>COVID</a:t>
            </a:r>
            <a:r>
              <a:rPr lang="en-US" altLang="ja-JP" dirty="0"/>
              <a:t>-19</a:t>
            </a:r>
            <a:r>
              <a:rPr lang="ja-JP" altLang="en-US" dirty="0"/>
              <a:t>拡大に直面して </a:t>
            </a:r>
            <a:r>
              <a:rPr lang="en-US" altLang="ja-JP" dirty="0"/>
              <a:t>Part 2</a:t>
            </a:r>
            <a:r>
              <a:rPr lang="ja-JP" altLang="en-US" dirty="0"/>
              <a:t>」東北大学附属図書館小陳左和子氏がコロナ感染下での大学図書館の取り組みを紹介。　　　　　</a:t>
            </a:r>
            <a:endParaRPr lang="ja-JP" altLang="en-US" sz="1800" u="sng" dirty="0">
              <a:solidFill>
                <a:srgbClr val="0070C0"/>
              </a:solidFill>
            </a:endParaRPr>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97356852-EFBE-436E-907E-1C51082A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369" y="1835635"/>
            <a:ext cx="6086475" cy="3308985"/>
          </a:xfrm>
          <a:prstGeom prst="rect">
            <a:avLst/>
          </a:prstGeom>
        </p:spPr>
      </p:pic>
      <p:sp>
        <p:nvSpPr>
          <p:cNvPr id="7" name="正方形/長方形 6">
            <a:extLst>
              <a:ext uri="{FF2B5EF4-FFF2-40B4-BE49-F238E27FC236}">
                <a16:creationId xmlns:a16="http://schemas.microsoft.com/office/drawing/2014/main" id="{98F68785-0539-4C46-A775-1ACDF1553ED6}"/>
              </a:ext>
            </a:extLst>
          </p:cNvPr>
          <p:cNvSpPr/>
          <p:nvPr/>
        </p:nvSpPr>
        <p:spPr>
          <a:xfrm>
            <a:off x="6733362" y="5381153"/>
            <a:ext cx="3248838" cy="369332"/>
          </a:xfrm>
          <a:prstGeom prst="rect">
            <a:avLst/>
          </a:prstGeom>
          <a:solidFill>
            <a:schemeClr val="bg1"/>
          </a:solidFill>
          <a:ln>
            <a:solidFill>
              <a:schemeClr val="accent1"/>
            </a:solidFill>
          </a:ln>
        </p:spPr>
        <p:txBody>
          <a:bodyPr wrap="none">
            <a:spAutoFit/>
          </a:bodyPr>
          <a:lstStyle/>
          <a:p>
            <a:r>
              <a:rPr lang="ja-JP" altLang="en-US" dirty="0"/>
              <a:t>http://www.library.tohoku.ac.jp/</a:t>
            </a:r>
          </a:p>
        </p:txBody>
      </p:sp>
      <p:sp>
        <p:nvSpPr>
          <p:cNvPr id="8" name="テキスト ボックス 7">
            <a:extLst>
              <a:ext uri="{FF2B5EF4-FFF2-40B4-BE49-F238E27FC236}">
                <a16:creationId xmlns:a16="http://schemas.microsoft.com/office/drawing/2014/main" id="{30A6AB66-1C61-42EF-8CCD-EB8838AF0ED5}"/>
              </a:ext>
            </a:extLst>
          </p:cNvPr>
          <p:cNvSpPr txBox="1"/>
          <p:nvPr/>
        </p:nvSpPr>
        <p:spPr>
          <a:xfrm flipH="1">
            <a:off x="6276812" y="1452232"/>
            <a:ext cx="4556502" cy="369332"/>
          </a:xfrm>
          <a:prstGeom prst="rect">
            <a:avLst/>
          </a:prstGeom>
          <a:noFill/>
        </p:spPr>
        <p:txBody>
          <a:bodyPr wrap="square" rtlCol="0">
            <a:spAutoFit/>
          </a:bodyPr>
          <a:lstStyle/>
          <a:p>
            <a:r>
              <a:rPr kumimoji="1" lang="en-US" altLang="ja-JP" dirty="0"/>
              <a:t>2020</a:t>
            </a:r>
            <a:r>
              <a:rPr kumimoji="1" lang="ja-JP" altLang="en-US" dirty="0"/>
              <a:t>年</a:t>
            </a:r>
            <a:r>
              <a:rPr kumimoji="1" lang="en-US" altLang="ja-JP" dirty="0"/>
              <a:t>11</a:t>
            </a:r>
            <a:r>
              <a:rPr kumimoji="1" lang="ja-JP" altLang="en-US" dirty="0"/>
              <a:t>月</a:t>
            </a:r>
            <a:r>
              <a:rPr kumimoji="1" lang="en-US" altLang="ja-JP" dirty="0"/>
              <a:t>11</a:t>
            </a:r>
            <a:r>
              <a:rPr kumimoji="1" lang="ja-JP" altLang="en-US" dirty="0"/>
              <a:t>日</a:t>
            </a:r>
            <a:r>
              <a:rPr lang="zh-TW" altLang="en-US" dirty="0"/>
              <a:t>東北大学附属図書館</a:t>
            </a:r>
            <a:r>
              <a:rPr lang="en-US" altLang="zh-TW" dirty="0"/>
              <a:t>HP</a:t>
            </a:r>
            <a:endParaRPr kumimoji="1" lang="ja-JP" altLang="en-US" dirty="0"/>
          </a:p>
        </p:txBody>
      </p:sp>
      <p:sp>
        <p:nvSpPr>
          <p:cNvPr id="9" name="正方形/長方形 8">
            <a:extLst>
              <a:ext uri="{FF2B5EF4-FFF2-40B4-BE49-F238E27FC236}">
                <a16:creationId xmlns:a16="http://schemas.microsoft.com/office/drawing/2014/main" id="{0B422971-CA98-41F5-BB68-0D9866D2C6BD}"/>
              </a:ext>
            </a:extLst>
          </p:cNvPr>
          <p:cNvSpPr/>
          <p:nvPr/>
        </p:nvSpPr>
        <p:spPr>
          <a:xfrm>
            <a:off x="838200" y="4842306"/>
            <a:ext cx="4756688" cy="923330"/>
          </a:xfrm>
          <a:prstGeom prst="rect">
            <a:avLst/>
          </a:prstGeom>
          <a:solidFill>
            <a:schemeClr val="bg1"/>
          </a:solidFill>
          <a:ln>
            <a:solidFill>
              <a:schemeClr val="accent1"/>
            </a:solidFill>
          </a:ln>
        </p:spPr>
        <p:txBody>
          <a:bodyPr wrap="square">
            <a:spAutoFit/>
          </a:bodyPr>
          <a:lstStyle/>
          <a:p>
            <a:r>
              <a:rPr lang="en-US" altLang="ja-JP" dirty="0"/>
              <a:t>https://</a:t>
            </a:r>
            <a:r>
              <a:rPr lang="en-US" altLang="ja-JP" dirty="0" err="1"/>
              <a:t>researchmap.jp</a:t>
            </a:r>
            <a:r>
              <a:rPr lang="en-US" altLang="ja-JP" dirty="0"/>
              <a:t>/</a:t>
            </a:r>
            <a:r>
              <a:rPr lang="en-US" altLang="ja-JP" dirty="0" err="1"/>
              <a:t>multidatabases</a:t>
            </a:r>
            <a:r>
              <a:rPr lang="en-US" altLang="ja-JP" dirty="0"/>
              <a:t>/</a:t>
            </a:r>
            <a:r>
              <a:rPr lang="en-US" altLang="ja-JP" dirty="0" err="1"/>
              <a:t>multidatabase_contents</a:t>
            </a:r>
            <a:r>
              <a:rPr lang="en-US" altLang="ja-JP" dirty="0"/>
              <a:t>/detail/243671/</a:t>
            </a:r>
            <a:r>
              <a:rPr lang="en-US" altLang="ja-JP" dirty="0" err="1"/>
              <a:t>b2cbf663cf114ec3a60b739f62fd716f?frame_id</a:t>
            </a:r>
            <a:r>
              <a:rPr lang="en-US" altLang="ja-JP" dirty="0"/>
              <a:t>=676246</a:t>
            </a:r>
            <a:endParaRPr lang="ja-JP" altLang="en-US" dirty="0"/>
          </a:p>
        </p:txBody>
      </p:sp>
    </p:spTree>
    <p:extLst>
      <p:ext uri="{BB962C8B-B14F-4D97-AF65-F5344CB8AC3E}">
        <p14:creationId xmlns:p14="http://schemas.microsoft.com/office/powerpoint/2010/main" val="2843715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1353" y="574680"/>
            <a:ext cx="5500607" cy="735255"/>
          </a:xfrm>
        </p:spPr>
        <p:txBody>
          <a:bodyPr>
            <a:normAutofit fontScale="90000"/>
          </a:bodyPr>
          <a:lstStyle/>
          <a:p>
            <a:r>
              <a:rPr lang="ja-JP" altLang="en-US" sz="4000" dirty="0"/>
              <a:t>５．国内の大学図書館でのリモートサービスの試み</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55</a:t>
            </a:fld>
            <a:endParaRPr kumimoji="1" lang="ja-JP" altLang="en-US" dirty="0"/>
          </a:p>
        </p:txBody>
      </p:sp>
      <p:sp>
        <p:nvSpPr>
          <p:cNvPr id="5" name="コンテンツ プレースホルダー 2">
            <a:extLst>
              <a:ext uri="{FF2B5EF4-FFF2-40B4-BE49-F238E27FC236}">
                <a16:creationId xmlns:a16="http://schemas.microsoft.com/office/drawing/2014/main" id="{744C1411-53F4-4C44-ABC8-B10C4AE719DD}"/>
              </a:ext>
            </a:extLst>
          </p:cNvPr>
          <p:cNvSpPr txBox="1">
            <a:spLocks/>
          </p:cNvSpPr>
          <p:nvPr/>
        </p:nvSpPr>
        <p:spPr>
          <a:xfrm>
            <a:off x="662879" y="1844379"/>
            <a:ext cx="4927169" cy="3006671"/>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3200" dirty="0"/>
              <a:t>東北大学附属図書館</a:t>
            </a:r>
            <a:endParaRPr lang="en-US" altLang="ja-JP" sz="3200" dirty="0"/>
          </a:p>
          <a:p>
            <a:pPr>
              <a:buClr>
                <a:srgbClr val="FF0000"/>
              </a:buClr>
              <a:buSzPct val="140000"/>
              <a:buFont typeface="Wingdings" panose="05000000000000000000" pitchFamily="2" charset="2"/>
              <a:buChar char="Ø"/>
            </a:pPr>
            <a:r>
              <a:rPr lang="ja-JP" altLang="en-US" sz="3200" dirty="0"/>
              <a:t>新入生に向けた図書館利用ガイド</a:t>
            </a:r>
            <a:endParaRPr lang="en-US" altLang="ja-JP" sz="3200" dirty="0"/>
          </a:p>
        </p:txBody>
      </p:sp>
      <p:sp>
        <p:nvSpPr>
          <p:cNvPr id="7" name="正方形/長方形 6">
            <a:extLst>
              <a:ext uri="{FF2B5EF4-FFF2-40B4-BE49-F238E27FC236}">
                <a16:creationId xmlns:a16="http://schemas.microsoft.com/office/drawing/2014/main" id="{98F68785-0539-4C46-A775-1ACDF1553ED6}"/>
              </a:ext>
            </a:extLst>
          </p:cNvPr>
          <p:cNvSpPr/>
          <p:nvPr/>
        </p:nvSpPr>
        <p:spPr>
          <a:xfrm>
            <a:off x="5457996" y="5016162"/>
            <a:ext cx="6304098" cy="369332"/>
          </a:xfrm>
          <a:prstGeom prst="rect">
            <a:avLst/>
          </a:prstGeom>
          <a:solidFill>
            <a:schemeClr val="bg1"/>
          </a:solidFill>
          <a:ln>
            <a:solidFill>
              <a:schemeClr val="accent1"/>
            </a:solidFill>
          </a:ln>
        </p:spPr>
        <p:txBody>
          <a:bodyPr wrap="none">
            <a:spAutoFit/>
          </a:bodyPr>
          <a:lstStyle/>
          <a:p>
            <a:r>
              <a:rPr lang="en-US" altLang="ja-JP" dirty="0"/>
              <a:t>http://</a:t>
            </a:r>
            <a:r>
              <a:rPr lang="en-US" altLang="ja-JP" dirty="0" err="1"/>
              <a:t>www.library.tohoku.ac.jp</a:t>
            </a:r>
            <a:r>
              <a:rPr lang="en-US" altLang="ja-JP" dirty="0"/>
              <a:t>/news/2020/new/</a:t>
            </a:r>
            <a:r>
              <a:rPr lang="en-US" altLang="ja-JP" dirty="0" err="1"/>
              <a:t>20200401.html</a:t>
            </a:r>
            <a:endParaRPr lang="ja-JP" altLang="en-US" dirty="0"/>
          </a:p>
        </p:txBody>
      </p:sp>
      <p:sp>
        <p:nvSpPr>
          <p:cNvPr id="8" name="テキスト ボックス 7">
            <a:extLst>
              <a:ext uri="{FF2B5EF4-FFF2-40B4-BE49-F238E27FC236}">
                <a16:creationId xmlns:a16="http://schemas.microsoft.com/office/drawing/2014/main" id="{30A6AB66-1C61-42EF-8CCD-EB8838AF0ED5}"/>
              </a:ext>
            </a:extLst>
          </p:cNvPr>
          <p:cNvSpPr txBox="1"/>
          <p:nvPr/>
        </p:nvSpPr>
        <p:spPr>
          <a:xfrm flipH="1">
            <a:off x="7655387" y="1754175"/>
            <a:ext cx="2326813" cy="369332"/>
          </a:xfrm>
          <a:prstGeom prst="rect">
            <a:avLst/>
          </a:prstGeom>
          <a:noFill/>
        </p:spPr>
        <p:txBody>
          <a:bodyPr wrap="square" rtlCol="0">
            <a:spAutoFit/>
          </a:bodyPr>
          <a:lstStyle/>
          <a:p>
            <a:r>
              <a:rPr kumimoji="1" lang="en-US" altLang="ja-JP" dirty="0"/>
              <a:t>2020</a:t>
            </a:r>
            <a:r>
              <a:rPr kumimoji="1" lang="ja-JP" altLang="en-US" dirty="0"/>
              <a:t>年</a:t>
            </a:r>
            <a:r>
              <a:rPr kumimoji="1" lang="en-US" altLang="ja-JP" dirty="0"/>
              <a:t>11</a:t>
            </a:r>
            <a:r>
              <a:rPr kumimoji="1" lang="ja-JP" altLang="en-US" dirty="0"/>
              <a:t>月</a:t>
            </a:r>
            <a:r>
              <a:rPr kumimoji="1" lang="en-US" altLang="ja-JP" dirty="0"/>
              <a:t>11</a:t>
            </a:r>
            <a:r>
              <a:rPr kumimoji="1" lang="ja-JP" altLang="en-US" dirty="0"/>
              <a:t>日</a:t>
            </a:r>
          </a:p>
        </p:txBody>
      </p:sp>
      <p:pic>
        <p:nvPicPr>
          <p:cNvPr id="9" name="図 8" descr="ダイアグラム が含まれている画像&#10;&#10;自動的に生成された説明">
            <a:extLst>
              <a:ext uri="{FF2B5EF4-FFF2-40B4-BE49-F238E27FC236}">
                <a16:creationId xmlns:a16="http://schemas.microsoft.com/office/drawing/2014/main" id="{354617CE-E757-4598-BF10-F8BE72981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9945" y="2272058"/>
            <a:ext cx="5883808" cy="2578992"/>
          </a:xfrm>
          <a:prstGeom prst="rect">
            <a:avLst/>
          </a:prstGeom>
          <a:ln>
            <a:solidFill>
              <a:schemeClr val="tx1"/>
            </a:solidFill>
          </a:ln>
        </p:spPr>
      </p:pic>
    </p:spTree>
    <p:extLst>
      <p:ext uri="{BB962C8B-B14F-4D97-AF65-F5344CB8AC3E}">
        <p14:creationId xmlns:p14="http://schemas.microsoft.com/office/powerpoint/2010/main" val="4997197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56</a:t>
            </a:fld>
            <a:endParaRPr kumimoji="1" lang="ja-JP" altLang="en-US" dirty="0"/>
          </a:p>
        </p:txBody>
      </p:sp>
      <p:sp>
        <p:nvSpPr>
          <p:cNvPr id="5" name="コンテンツ プレースホルダー 2">
            <a:extLst>
              <a:ext uri="{FF2B5EF4-FFF2-40B4-BE49-F238E27FC236}">
                <a16:creationId xmlns:a16="http://schemas.microsoft.com/office/drawing/2014/main" id="{51A45782-15F5-4A81-8A78-A1B74D04FD5E}"/>
              </a:ext>
            </a:extLst>
          </p:cNvPr>
          <p:cNvSpPr txBox="1">
            <a:spLocks/>
          </p:cNvSpPr>
          <p:nvPr/>
        </p:nvSpPr>
        <p:spPr>
          <a:xfrm>
            <a:off x="838201" y="1100380"/>
            <a:ext cx="5423114" cy="503957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3200" dirty="0"/>
              <a:t>日本でのオンライン授業と大学図書館</a:t>
            </a:r>
            <a:endParaRPr lang="en-US" altLang="ja-JP" sz="3200" dirty="0"/>
          </a:p>
          <a:p>
            <a:pPr marL="0" indent="0">
              <a:buClr>
                <a:srgbClr val="FF0000"/>
              </a:buClr>
              <a:buSzPct val="140000"/>
              <a:buNone/>
            </a:pPr>
            <a:endParaRPr lang="en-US" altLang="ja-JP" sz="3200" dirty="0"/>
          </a:p>
          <a:p>
            <a:pPr marL="0" indent="0">
              <a:buClr>
                <a:srgbClr val="FF0000"/>
              </a:buClr>
              <a:buSzPct val="140000"/>
              <a:buNone/>
            </a:pPr>
            <a:r>
              <a:rPr lang="ja-JP" altLang="en-US" dirty="0"/>
              <a:t>「大学図書館は動き続けているか：</a:t>
            </a:r>
            <a:r>
              <a:rPr lang="en-US" altLang="ja-JP" dirty="0" err="1"/>
              <a:t>COVID</a:t>
            </a:r>
            <a:r>
              <a:rPr lang="en-US" altLang="ja-JP" dirty="0"/>
              <a:t>-19</a:t>
            </a:r>
            <a:r>
              <a:rPr lang="ja-JP" altLang="en-US" dirty="0"/>
              <a:t>拡大に直面して」</a:t>
            </a:r>
          </a:p>
          <a:p>
            <a:pPr marL="0" indent="0">
              <a:buClr>
                <a:srgbClr val="FF0000"/>
              </a:buClr>
              <a:buSzPct val="140000"/>
              <a:buNone/>
            </a:pPr>
            <a:r>
              <a:rPr lang="ja-JP" altLang="en-US" dirty="0"/>
              <a:t>小陳 左和子 東北大学附属図書館事務部長（</a:t>
            </a:r>
            <a:r>
              <a:rPr lang="en-US" altLang="ja-JP" dirty="0"/>
              <a:t>5</a:t>
            </a:r>
            <a:r>
              <a:rPr lang="ja-JP" altLang="en-US" dirty="0"/>
              <a:t>月</a:t>
            </a:r>
            <a:r>
              <a:rPr lang="en-US" altLang="ja-JP" dirty="0"/>
              <a:t>29</a:t>
            </a:r>
            <a:r>
              <a:rPr lang="ja-JP" altLang="en-US" dirty="0"/>
              <a:t>日）</a:t>
            </a:r>
            <a:endParaRPr lang="en-US" altLang="ja-JP" dirty="0"/>
          </a:p>
          <a:p>
            <a:pPr>
              <a:buClr>
                <a:srgbClr val="FF0000"/>
              </a:buClr>
              <a:buSzPct val="140000"/>
              <a:buFont typeface="Wingdings" panose="05000000000000000000" pitchFamily="2" charset="2"/>
              <a:buChar char="Ø"/>
            </a:pPr>
            <a:r>
              <a:rPr lang="en-US" altLang="ja-JP" dirty="0"/>
              <a:t>5/20(</a:t>
            </a:r>
            <a:r>
              <a:rPr lang="ja-JP" altLang="en-US" dirty="0"/>
              <a:t>水</a:t>
            </a:r>
            <a:r>
              <a:rPr lang="en-US" altLang="ja-JP" dirty="0"/>
              <a:t>)</a:t>
            </a:r>
            <a:r>
              <a:rPr lang="ja-JP" altLang="en-US" dirty="0"/>
              <a:t>～　キャンパス入構が許可されていない学生への蔵書貸出・複写（郵送）</a:t>
            </a:r>
            <a:endParaRPr lang="en-US" altLang="ja-JP" dirty="0"/>
          </a:p>
          <a:p>
            <a:pPr>
              <a:buClr>
                <a:srgbClr val="FF0000"/>
              </a:buClr>
              <a:buSzPct val="140000"/>
              <a:buFont typeface="Wingdings" panose="05000000000000000000" pitchFamily="2" charset="2"/>
              <a:buChar char="Ø"/>
            </a:pPr>
            <a:r>
              <a:rPr lang="ja-JP" altLang="en-US" dirty="0"/>
              <a:t>全学教育科目「大学生のレポート作成入門～図書館を活用したスタディスキル～」のオンライン授業</a:t>
            </a:r>
            <a:endParaRPr lang="en-US" altLang="ja-JP" dirty="0"/>
          </a:p>
          <a:p>
            <a:pPr>
              <a:buClr>
                <a:srgbClr val="FF0000"/>
              </a:buClr>
              <a:buSzPct val="140000"/>
              <a:buFont typeface="Wingdings" panose="05000000000000000000" pitchFamily="2" charset="2"/>
              <a:buChar char="Ø"/>
            </a:pPr>
            <a:r>
              <a:rPr lang="ja-JP" altLang="en-US" dirty="0"/>
              <a:t>電子ブックの整備強化　　日本の学術書の電子化の低さが課題</a:t>
            </a:r>
            <a:endParaRPr lang="en-US" altLang="ja-JP" dirty="0"/>
          </a:p>
          <a:p>
            <a:pPr>
              <a:buClr>
                <a:srgbClr val="FF0000"/>
              </a:buClr>
              <a:buSzPct val="140000"/>
              <a:buFont typeface="Wingdings" panose="05000000000000000000" pitchFamily="2" charset="2"/>
              <a:buChar char="Ø"/>
            </a:pPr>
            <a:r>
              <a:rPr lang="ja-JP" altLang="en-US" dirty="0"/>
              <a:t>授業用参考文献の電子提供（の準備）</a:t>
            </a:r>
            <a:r>
              <a:rPr lang="ja-JP" altLang="en-US" dirty="0">
                <a:solidFill>
                  <a:srgbClr val="0070C0"/>
                </a:solidFill>
              </a:rPr>
              <a:t>　</a:t>
            </a:r>
          </a:p>
        </p:txBody>
      </p:sp>
      <p:sp>
        <p:nvSpPr>
          <p:cNvPr id="7" name="テキスト ボックス 6">
            <a:extLst>
              <a:ext uri="{FF2B5EF4-FFF2-40B4-BE49-F238E27FC236}">
                <a16:creationId xmlns:a16="http://schemas.microsoft.com/office/drawing/2014/main" id="{FC6226E9-D2C0-4826-B6CA-8D452A072A0B}"/>
              </a:ext>
            </a:extLst>
          </p:cNvPr>
          <p:cNvSpPr txBox="1"/>
          <p:nvPr/>
        </p:nvSpPr>
        <p:spPr>
          <a:xfrm>
            <a:off x="6405321" y="1714919"/>
            <a:ext cx="4410558" cy="369332"/>
          </a:xfrm>
          <a:prstGeom prst="rect">
            <a:avLst/>
          </a:prstGeom>
          <a:noFill/>
        </p:spPr>
        <p:txBody>
          <a:bodyPr wrap="square" rtlCol="0">
            <a:spAutoFit/>
          </a:bodyPr>
          <a:lstStyle/>
          <a:p>
            <a:r>
              <a:rPr kumimoji="1" lang="en-US" altLang="ja-JP" dirty="0"/>
              <a:t>2020</a:t>
            </a:r>
            <a:r>
              <a:rPr kumimoji="1" lang="ja-JP" altLang="en-US" dirty="0"/>
              <a:t>年</a:t>
            </a:r>
            <a:r>
              <a:rPr kumimoji="1" lang="en-US" altLang="ja-JP" dirty="0"/>
              <a:t>11</a:t>
            </a:r>
            <a:r>
              <a:rPr kumimoji="1" lang="ja-JP" altLang="en-US" dirty="0"/>
              <a:t>月</a:t>
            </a:r>
            <a:r>
              <a:rPr kumimoji="1" lang="en-US" altLang="ja-JP" dirty="0"/>
              <a:t>10</a:t>
            </a:r>
            <a:r>
              <a:rPr kumimoji="1" lang="ja-JP" altLang="en-US" dirty="0"/>
              <a:t>日　</a:t>
            </a:r>
          </a:p>
        </p:txBody>
      </p:sp>
      <p:sp>
        <p:nvSpPr>
          <p:cNvPr id="8" name="正方形/長方形 7">
            <a:extLst>
              <a:ext uri="{FF2B5EF4-FFF2-40B4-BE49-F238E27FC236}">
                <a16:creationId xmlns:a16="http://schemas.microsoft.com/office/drawing/2014/main" id="{84E8E4EE-13FA-4F54-9A16-05D643FE53CF}"/>
              </a:ext>
            </a:extLst>
          </p:cNvPr>
          <p:cNvSpPr/>
          <p:nvPr/>
        </p:nvSpPr>
        <p:spPr>
          <a:xfrm>
            <a:off x="6839613" y="5318058"/>
            <a:ext cx="4823507" cy="646331"/>
          </a:xfrm>
          <a:prstGeom prst="rect">
            <a:avLst/>
          </a:prstGeom>
          <a:solidFill>
            <a:schemeClr val="bg1"/>
          </a:solidFill>
          <a:ln>
            <a:solidFill>
              <a:schemeClr val="accent1"/>
            </a:solidFill>
          </a:ln>
        </p:spPr>
        <p:txBody>
          <a:bodyPr wrap="square">
            <a:spAutoFit/>
          </a:bodyPr>
          <a:lstStyle/>
          <a:p>
            <a:r>
              <a:rPr lang="en-US" altLang="ja-JP" dirty="0"/>
              <a:t>http://</a:t>
            </a:r>
            <a:r>
              <a:rPr lang="en-US" altLang="ja-JP" dirty="0" err="1"/>
              <a:t>www.library.tohoku.ac.jp</a:t>
            </a:r>
            <a:r>
              <a:rPr lang="en-US" altLang="ja-JP" dirty="0"/>
              <a:t>/guide/</a:t>
            </a:r>
            <a:r>
              <a:rPr lang="en-US" altLang="ja-JP" dirty="0" err="1"/>
              <a:t>eresource</a:t>
            </a:r>
            <a:r>
              <a:rPr lang="en-US" altLang="ja-JP" dirty="0"/>
              <a:t>/</a:t>
            </a:r>
            <a:r>
              <a:rPr lang="en-US" altLang="ja-JP" dirty="0" err="1"/>
              <a:t>zaitaku.html</a:t>
            </a:r>
            <a:endParaRPr lang="en-US" altLang="ja-JP" dirty="0"/>
          </a:p>
        </p:txBody>
      </p:sp>
      <p:pic>
        <p:nvPicPr>
          <p:cNvPr id="9" name="図 8">
            <a:extLst>
              <a:ext uri="{FF2B5EF4-FFF2-40B4-BE49-F238E27FC236}">
                <a16:creationId xmlns:a16="http://schemas.microsoft.com/office/drawing/2014/main" id="{C2650FE5-17AE-4016-A86D-A38540D60EB8}"/>
              </a:ext>
            </a:extLst>
          </p:cNvPr>
          <p:cNvPicPr>
            <a:picLocks noChangeAspect="1"/>
          </p:cNvPicPr>
          <p:nvPr/>
        </p:nvPicPr>
        <p:blipFill>
          <a:blip r:embed="rId2"/>
          <a:stretch>
            <a:fillRect/>
          </a:stretch>
        </p:blipFill>
        <p:spPr>
          <a:xfrm>
            <a:off x="6405321" y="2255893"/>
            <a:ext cx="5257799" cy="2956069"/>
          </a:xfrm>
          <a:prstGeom prst="rect">
            <a:avLst/>
          </a:prstGeom>
        </p:spPr>
      </p:pic>
      <p:sp>
        <p:nvSpPr>
          <p:cNvPr id="3" name="正方形/長方形 2">
            <a:extLst>
              <a:ext uri="{FF2B5EF4-FFF2-40B4-BE49-F238E27FC236}">
                <a16:creationId xmlns:a16="http://schemas.microsoft.com/office/drawing/2014/main" id="{A44E9ACF-84D2-4754-835B-11A1DE8C7CBE}"/>
              </a:ext>
            </a:extLst>
          </p:cNvPr>
          <p:cNvSpPr/>
          <p:nvPr/>
        </p:nvSpPr>
        <p:spPr>
          <a:xfrm>
            <a:off x="852750" y="5572954"/>
            <a:ext cx="5697714" cy="369332"/>
          </a:xfrm>
          <a:prstGeom prst="rect">
            <a:avLst/>
          </a:prstGeom>
          <a:solidFill>
            <a:schemeClr val="bg1"/>
          </a:solidFill>
          <a:ln>
            <a:solidFill>
              <a:schemeClr val="accent1"/>
            </a:solidFill>
          </a:ln>
        </p:spPr>
        <p:txBody>
          <a:bodyPr wrap="none">
            <a:spAutoFit/>
          </a:bodyPr>
          <a:lstStyle/>
          <a:p>
            <a:r>
              <a:rPr lang="en-US" altLang="ja-JP" dirty="0">
                <a:solidFill>
                  <a:srgbClr val="0070C0"/>
                </a:solidFill>
              </a:rPr>
              <a:t>https://</a:t>
            </a:r>
            <a:r>
              <a:rPr lang="en-US" altLang="ja-JP" dirty="0" err="1">
                <a:solidFill>
                  <a:srgbClr val="0070C0"/>
                </a:solidFill>
              </a:rPr>
              <a:t>www.nii.ac.jp</a:t>
            </a:r>
            <a:r>
              <a:rPr lang="en-US" altLang="ja-JP" dirty="0">
                <a:solidFill>
                  <a:srgbClr val="0070C0"/>
                </a:solidFill>
              </a:rPr>
              <a:t>/event/upload/20200529-</a:t>
            </a:r>
            <a:r>
              <a:rPr lang="en-US" altLang="ja-JP" dirty="0" err="1">
                <a:solidFill>
                  <a:srgbClr val="0070C0"/>
                </a:solidFill>
              </a:rPr>
              <a:t>7_Kojin.pdf</a:t>
            </a:r>
            <a:endParaRPr lang="ja-JP" altLang="en-US" dirty="0"/>
          </a:p>
        </p:txBody>
      </p:sp>
      <p:sp>
        <p:nvSpPr>
          <p:cNvPr id="11" name="タイトル 1">
            <a:extLst>
              <a:ext uri="{FF2B5EF4-FFF2-40B4-BE49-F238E27FC236}">
                <a16:creationId xmlns:a16="http://schemas.microsoft.com/office/drawing/2014/main" id="{DFE3A41A-9DC7-48D2-8AFD-21567E6A711D}"/>
              </a:ext>
            </a:extLst>
          </p:cNvPr>
          <p:cNvSpPr>
            <a:spLocks noGrp="1"/>
          </p:cNvSpPr>
          <p:nvPr>
            <p:ph type="title"/>
          </p:nvPr>
        </p:nvSpPr>
        <p:spPr>
          <a:xfrm>
            <a:off x="838200" y="365125"/>
            <a:ext cx="10515600" cy="735255"/>
          </a:xfrm>
        </p:spPr>
        <p:txBody>
          <a:bodyPr>
            <a:normAutofit fontScale="90000"/>
          </a:bodyPr>
          <a:lstStyle/>
          <a:p>
            <a:r>
              <a:rPr lang="ja-JP" altLang="en-US" sz="4000" dirty="0"/>
              <a:t>５．国内の大学図書館でのリモートサービスの試み</a:t>
            </a:r>
          </a:p>
        </p:txBody>
      </p:sp>
    </p:spTree>
    <p:extLst>
      <p:ext uri="{BB962C8B-B14F-4D97-AF65-F5344CB8AC3E}">
        <p14:creationId xmlns:p14="http://schemas.microsoft.com/office/powerpoint/2010/main" val="5032408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57</a:t>
            </a:fld>
            <a:endParaRPr kumimoji="1" lang="ja-JP" altLang="en-US" dirty="0"/>
          </a:p>
        </p:txBody>
      </p:sp>
      <p:sp>
        <p:nvSpPr>
          <p:cNvPr id="5" name="コンテンツ プレースホルダー 2">
            <a:extLst>
              <a:ext uri="{FF2B5EF4-FFF2-40B4-BE49-F238E27FC236}">
                <a16:creationId xmlns:a16="http://schemas.microsoft.com/office/drawing/2014/main" id="{51A45782-15F5-4A81-8A78-A1B74D04FD5E}"/>
              </a:ext>
            </a:extLst>
          </p:cNvPr>
          <p:cNvSpPr txBox="1">
            <a:spLocks/>
          </p:cNvSpPr>
          <p:nvPr/>
        </p:nvSpPr>
        <p:spPr>
          <a:xfrm>
            <a:off x="838200" y="1316773"/>
            <a:ext cx="5097650" cy="503957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3200" dirty="0"/>
              <a:t>東北大学附属図書館</a:t>
            </a:r>
            <a:endParaRPr lang="en-US" altLang="ja-JP" sz="3200" dirty="0"/>
          </a:p>
          <a:p>
            <a:pPr marL="0" indent="0">
              <a:buClr>
                <a:srgbClr val="FF0000"/>
              </a:buClr>
              <a:buSzPct val="140000"/>
              <a:buNone/>
            </a:pPr>
            <a:endParaRPr lang="en-US" altLang="ja-JP" sz="3200" dirty="0"/>
          </a:p>
          <a:p>
            <a:pPr marL="0" indent="0">
              <a:buClr>
                <a:srgbClr val="FF0000"/>
              </a:buClr>
              <a:buSzPct val="140000"/>
              <a:buNone/>
            </a:pPr>
            <a:r>
              <a:rPr lang="ja-JP" altLang="en-US" sz="4000" dirty="0"/>
              <a:t>授業用参考文献の電子提供</a:t>
            </a:r>
            <a:endParaRPr lang="en-US" altLang="ja-JP" sz="4000" dirty="0"/>
          </a:p>
          <a:p>
            <a:pPr marL="0" indent="0">
              <a:buClr>
                <a:srgbClr val="FF0000"/>
              </a:buClr>
              <a:buSzPct val="140000"/>
              <a:buNone/>
            </a:pPr>
            <a:r>
              <a:rPr lang="ja-JP" altLang="en-US" dirty="0"/>
              <a:t>授業支援のための蔵書電子化サービスとは</a:t>
            </a:r>
          </a:p>
          <a:p>
            <a:pPr>
              <a:buClr>
                <a:srgbClr val="FF0000"/>
              </a:buClr>
              <a:buSzPct val="140000"/>
              <a:buFont typeface="Wingdings" panose="05000000000000000000" pitchFamily="2" charset="2"/>
              <a:buChar char="Ø"/>
            </a:pPr>
            <a:r>
              <a:rPr lang="ja-JP" altLang="en-US" dirty="0"/>
              <a:t>「授業目的公衆送信補償金制度」にもとづいて、授業教材用に、図書館の蔵書をスキャンした</a:t>
            </a:r>
            <a:r>
              <a:rPr lang="en-US" altLang="ja-JP" dirty="0"/>
              <a:t>PDF</a:t>
            </a:r>
            <a:r>
              <a:rPr lang="ja-JP" altLang="en-US" dirty="0"/>
              <a:t>等の電子ファイルを提供。</a:t>
            </a:r>
          </a:p>
          <a:p>
            <a:pPr>
              <a:buClr>
                <a:srgbClr val="FF0000"/>
              </a:buClr>
              <a:buSzPct val="140000"/>
              <a:buFont typeface="Wingdings" panose="05000000000000000000" pitchFamily="2" charset="2"/>
              <a:buChar char="Ø"/>
            </a:pPr>
            <a:r>
              <a:rPr lang="ja-JP" altLang="en-US" dirty="0"/>
              <a:t>対象：授業を実施する教員・</a:t>
            </a:r>
            <a:r>
              <a:rPr lang="en-US" altLang="ja-JP" dirty="0"/>
              <a:t>TA</a:t>
            </a:r>
            <a:r>
              <a:rPr lang="ja-JP" altLang="en-US" dirty="0"/>
              <a:t>等の支援者</a:t>
            </a:r>
          </a:p>
          <a:p>
            <a:pPr>
              <a:buClr>
                <a:srgbClr val="FF0000"/>
              </a:buClr>
              <a:buSzPct val="140000"/>
              <a:buFont typeface="Wingdings" panose="05000000000000000000" pitchFamily="2" charset="2"/>
              <a:buChar char="Ø"/>
            </a:pPr>
            <a:r>
              <a:rPr lang="ja-JP" altLang="en-US" dirty="0"/>
              <a:t>複製対象資料　：　本館所蔵の蔵書のみ。</a:t>
            </a:r>
          </a:p>
          <a:p>
            <a:pPr>
              <a:buClr>
                <a:srgbClr val="FF0000"/>
              </a:buClr>
              <a:buSzPct val="140000"/>
              <a:buFont typeface="Wingdings" panose="05000000000000000000" pitchFamily="2" charset="2"/>
              <a:buChar char="Ø"/>
            </a:pPr>
            <a:r>
              <a:rPr lang="ja-JP" altLang="en-US" dirty="0"/>
              <a:t>対象となる授業：　令和</a:t>
            </a:r>
            <a:r>
              <a:rPr lang="en-US" altLang="ja-JP" dirty="0"/>
              <a:t>2</a:t>
            </a:r>
            <a:r>
              <a:rPr lang="ja-JP" altLang="en-US" dirty="0"/>
              <a:t>年度の授業</a:t>
            </a:r>
            <a:endParaRPr lang="en-US" altLang="ja-JP" dirty="0"/>
          </a:p>
          <a:p>
            <a:pPr>
              <a:buClr>
                <a:srgbClr val="FF0000"/>
              </a:buClr>
              <a:buSzPct val="140000"/>
              <a:buFont typeface="Wingdings" panose="05000000000000000000" pitchFamily="2" charset="2"/>
              <a:buChar char="Ø"/>
            </a:pPr>
            <a:r>
              <a:rPr lang="ja-JP" altLang="en-US" dirty="0"/>
              <a:t>費用について　：　費用はかかりません。</a:t>
            </a:r>
          </a:p>
          <a:p>
            <a:pPr marL="0" indent="0">
              <a:buClr>
                <a:srgbClr val="FF0000"/>
              </a:buClr>
              <a:buSzPct val="140000"/>
              <a:buNone/>
            </a:pPr>
            <a:r>
              <a:rPr lang="ja-JP" altLang="en-US" dirty="0"/>
              <a:t>　</a:t>
            </a:r>
            <a:r>
              <a:rPr lang="en-US" altLang="ja-JP" dirty="0"/>
              <a:t>※</a:t>
            </a:r>
            <a:r>
              <a:rPr lang="ja-JP" altLang="en-US" dirty="0"/>
              <a:t>複製可能な範囲として、当面は当館</a:t>
            </a:r>
            <a:r>
              <a:rPr lang="en-US" altLang="ja-JP" dirty="0"/>
              <a:t>ILL</a:t>
            </a:r>
            <a:r>
              <a:rPr lang="ja-JP" altLang="en-US" dirty="0"/>
              <a:t>サービスの運用に基づき、図書は半分まで、雑誌論文は論文全体を複製可。</a:t>
            </a:r>
            <a:endParaRPr lang="ja-JP" altLang="en-US" dirty="0">
              <a:solidFill>
                <a:srgbClr val="0070C0"/>
              </a:solidFill>
            </a:endParaRPr>
          </a:p>
        </p:txBody>
      </p:sp>
      <p:sp>
        <p:nvSpPr>
          <p:cNvPr id="7" name="テキスト ボックス 6">
            <a:extLst>
              <a:ext uri="{FF2B5EF4-FFF2-40B4-BE49-F238E27FC236}">
                <a16:creationId xmlns:a16="http://schemas.microsoft.com/office/drawing/2014/main" id="{FC6226E9-D2C0-4826-B6CA-8D452A072A0B}"/>
              </a:ext>
            </a:extLst>
          </p:cNvPr>
          <p:cNvSpPr txBox="1"/>
          <p:nvPr/>
        </p:nvSpPr>
        <p:spPr>
          <a:xfrm>
            <a:off x="6405321" y="1714919"/>
            <a:ext cx="4410558" cy="369332"/>
          </a:xfrm>
          <a:prstGeom prst="rect">
            <a:avLst/>
          </a:prstGeom>
          <a:noFill/>
        </p:spPr>
        <p:txBody>
          <a:bodyPr wrap="square" rtlCol="0">
            <a:spAutoFit/>
          </a:bodyPr>
          <a:lstStyle/>
          <a:p>
            <a:r>
              <a:rPr kumimoji="1" lang="en-US" altLang="ja-JP" dirty="0"/>
              <a:t>2020</a:t>
            </a:r>
            <a:r>
              <a:rPr kumimoji="1" lang="ja-JP" altLang="en-US" dirty="0"/>
              <a:t>年</a:t>
            </a:r>
            <a:r>
              <a:rPr kumimoji="1" lang="en-US" altLang="ja-JP" dirty="0"/>
              <a:t>11</a:t>
            </a:r>
            <a:r>
              <a:rPr kumimoji="1" lang="ja-JP" altLang="en-US" dirty="0"/>
              <a:t>月</a:t>
            </a:r>
            <a:r>
              <a:rPr kumimoji="1" lang="en-US" altLang="ja-JP" dirty="0"/>
              <a:t>9</a:t>
            </a:r>
            <a:r>
              <a:rPr kumimoji="1" lang="ja-JP" altLang="en-US" dirty="0"/>
              <a:t>日　サービス開始　</a:t>
            </a:r>
          </a:p>
        </p:txBody>
      </p:sp>
      <p:sp>
        <p:nvSpPr>
          <p:cNvPr id="8" name="正方形/長方形 7">
            <a:extLst>
              <a:ext uri="{FF2B5EF4-FFF2-40B4-BE49-F238E27FC236}">
                <a16:creationId xmlns:a16="http://schemas.microsoft.com/office/drawing/2014/main" id="{84E8E4EE-13FA-4F54-9A16-05D643FE53CF}"/>
              </a:ext>
            </a:extLst>
          </p:cNvPr>
          <p:cNvSpPr/>
          <p:nvPr/>
        </p:nvSpPr>
        <p:spPr>
          <a:xfrm>
            <a:off x="6076629" y="5318058"/>
            <a:ext cx="5859246" cy="369332"/>
          </a:xfrm>
          <a:prstGeom prst="rect">
            <a:avLst/>
          </a:prstGeom>
          <a:solidFill>
            <a:schemeClr val="bg1"/>
          </a:solidFill>
          <a:ln>
            <a:solidFill>
              <a:schemeClr val="accent1"/>
            </a:solidFill>
          </a:ln>
        </p:spPr>
        <p:txBody>
          <a:bodyPr wrap="square">
            <a:spAutoFit/>
          </a:bodyPr>
          <a:lstStyle/>
          <a:p>
            <a:r>
              <a:rPr lang="en-US" altLang="ja-JP"/>
              <a:t>http://www.library.tohoku.ac.jp/news/2020/20201109.html</a:t>
            </a:r>
            <a:endParaRPr lang="en-US" altLang="ja-JP" dirty="0"/>
          </a:p>
        </p:txBody>
      </p:sp>
      <p:pic>
        <p:nvPicPr>
          <p:cNvPr id="10" name="図 9">
            <a:extLst>
              <a:ext uri="{FF2B5EF4-FFF2-40B4-BE49-F238E27FC236}">
                <a16:creationId xmlns:a16="http://schemas.microsoft.com/office/drawing/2014/main" id="{5D53499A-F837-48EF-A55F-127C3D769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628" y="2384908"/>
            <a:ext cx="5859247" cy="2088183"/>
          </a:xfrm>
          <a:prstGeom prst="rect">
            <a:avLst/>
          </a:prstGeom>
          <a:ln>
            <a:solidFill>
              <a:schemeClr val="accent1"/>
            </a:solidFill>
          </a:ln>
        </p:spPr>
      </p:pic>
      <p:sp>
        <p:nvSpPr>
          <p:cNvPr id="11" name="タイトル 1">
            <a:extLst>
              <a:ext uri="{FF2B5EF4-FFF2-40B4-BE49-F238E27FC236}">
                <a16:creationId xmlns:a16="http://schemas.microsoft.com/office/drawing/2014/main" id="{8CFC0AF4-3BA4-4FEB-B401-B3880D9ADB70}"/>
              </a:ext>
            </a:extLst>
          </p:cNvPr>
          <p:cNvSpPr>
            <a:spLocks noGrp="1"/>
          </p:cNvSpPr>
          <p:nvPr>
            <p:ph type="title"/>
          </p:nvPr>
        </p:nvSpPr>
        <p:spPr>
          <a:xfrm>
            <a:off x="838200" y="365125"/>
            <a:ext cx="10515600" cy="735255"/>
          </a:xfrm>
        </p:spPr>
        <p:txBody>
          <a:bodyPr>
            <a:normAutofit fontScale="90000"/>
          </a:bodyPr>
          <a:lstStyle/>
          <a:p>
            <a:r>
              <a:rPr lang="ja-JP" altLang="en-US" sz="4000" dirty="0"/>
              <a:t>５．国内の大学図書館でのリモートサービスの試み</a:t>
            </a:r>
          </a:p>
        </p:txBody>
      </p:sp>
    </p:spTree>
    <p:extLst>
      <p:ext uri="{BB962C8B-B14F-4D97-AF65-F5344CB8AC3E}">
        <p14:creationId xmlns:p14="http://schemas.microsoft.com/office/powerpoint/2010/main" val="38725480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58</a:t>
            </a:fld>
            <a:endParaRPr kumimoji="1" lang="ja-JP" altLang="en-US" dirty="0"/>
          </a:p>
        </p:txBody>
      </p:sp>
      <p:sp>
        <p:nvSpPr>
          <p:cNvPr id="5" name="コンテンツ プレースホルダー 2">
            <a:extLst>
              <a:ext uri="{FF2B5EF4-FFF2-40B4-BE49-F238E27FC236}">
                <a16:creationId xmlns:a16="http://schemas.microsoft.com/office/drawing/2014/main" id="{51A45782-15F5-4A81-8A78-A1B74D04FD5E}"/>
              </a:ext>
            </a:extLst>
          </p:cNvPr>
          <p:cNvSpPr txBox="1">
            <a:spLocks/>
          </p:cNvSpPr>
          <p:nvPr/>
        </p:nvSpPr>
        <p:spPr>
          <a:xfrm>
            <a:off x="838201" y="1100380"/>
            <a:ext cx="4772186" cy="5113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3200" dirty="0"/>
              <a:t>東京大学</a:t>
            </a:r>
            <a:endParaRPr lang="en-US" altLang="ja-JP" sz="3200" dirty="0"/>
          </a:p>
          <a:p>
            <a:pPr marL="0" indent="0">
              <a:buClr>
                <a:srgbClr val="FF0000"/>
              </a:buClr>
              <a:buSzPct val="140000"/>
              <a:buNone/>
            </a:pPr>
            <a:r>
              <a:rPr lang="ja-JP" altLang="en-US" dirty="0"/>
              <a:t>　　　　　　　</a:t>
            </a:r>
            <a:endParaRPr lang="ja-JP" altLang="en-US" dirty="0">
              <a:solidFill>
                <a:srgbClr val="0070C0"/>
              </a:solidFill>
            </a:endParaRPr>
          </a:p>
        </p:txBody>
      </p:sp>
      <p:sp>
        <p:nvSpPr>
          <p:cNvPr id="7" name="正方形/長方形 6">
            <a:extLst>
              <a:ext uri="{FF2B5EF4-FFF2-40B4-BE49-F238E27FC236}">
                <a16:creationId xmlns:a16="http://schemas.microsoft.com/office/drawing/2014/main" id="{811F5D13-C34C-4E54-B1BC-980F087BB2DD}"/>
              </a:ext>
            </a:extLst>
          </p:cNvPr>
          <p:cNvSpPr/>
          <p:nvPr/>
        </p:nvSpPr>
        <p:spPr>
          <a:xfrm>
            <a:off x="6606461" y="4942868"/>
            <a:ext cx="4008277" cy="369332"/>
          </a:xfrm>
          <a:prstGeom prst="rect">
            <a:avLst/>
          </a:prstGeom>
          <a:solidFill>
            <a:schemeClr val="bg1"/>
          </a:solidFill>
          <a:ln>
            <a:solidFill>
              <a:schemeClr val="accent1"/>
            </a:solidFill>
          </a:ln>
        </p:spPr>
        <p:txBody>
          <a:bodyPr wrap="none">
            <a:spAutoFit/>
          </a:bodyPr>
          <a:lstStyle/>
          <a:p>
            <a:r>
              <a:rPr lang="en-US" altLang="ja-JP" dirty="0"/>
              <a:t>https://</a:t>
            </a:r>
            <a:r>
              <a:rPr lang="en-US" altLang="ja-JP" dirty="0" err="1"/>
              <a:t>www.u-tokyo.ac.jp</a:t>
            </a:r>
            <a:r>
              <a:rPr lang="en-US" altLang="ja-JP" dirty="0"/>
              <a:t>/ja/</a:t>
            </a:r>
            <a:r>
              <a:rPr lang="en-US" altLang="ja-JP" dirty="0" err="1"/>
              <a:t>index.html</a:t>
            </a:r>
            <a:endParaRPr lang="ja-JP" altLang="en-US" dirty="0"/>
          </a:p>
        </p:txBody>
      </p:sp>
      <p:sp>
        <p:nvSpPr>
          <p:cNvPr id="8" name="テキスト ボックス 7">
            <a:extLst>
              <a:ext uri="{FF2B5EF4-FFF2-40B4-BE49-F238E27FC236}">
                <a16:creationId xmlns:a16="http://schemas.microsoft.com/office/drawing/2014/main" id="{CDC374CB-7FE4-4080-8901-1CD71606360A}"/>
              </a:ext>
            </a:extLst>
          </p:cNvPr>
          <p:cNvSpPr txBox="1"/>
          <p:nvPr/>
        </p:nvSpPr>
        <p:spPr>
          <a:xfrm>
            <a:off x="6674884" y="1360819"/>
            <a:ext cx="3307316" cy="369332"/>
          </a:xfrm>
          <a:prstGeom prst="rect">
            <a:avLst/>
          </a:prstGeom>
          <a:noFill/>
        </p:spPr>
        <p:txBody>
          <a:bodyPr wrap="none" rtlCol="0">
            <a:spAutoFit/>
          </a:bodyPr>
          <a:lstStyle/>
          <a:p>
            <a:r>
              <a:rPr kumimoji="1" lang="en-US" altLang="ja-JP" dirty="0"/>
              <a:t>2020</a:t>
            </a:r>
            <a:r>
              <a:rPr kumimoji="1" lang="ja-JP" altLang="en-US" dirty="0"/>
              <a:t>年</a:t>
            </a:r>
            <a:r>
              <a:rPr kumimoji="1" lang="en-US" altLang="ja-JP" dirty="0"/>
              <a:t>11</a:t>
            </a:r>
            <a:r>
              <a:rPr kumimoji="1" lang="ja-JP" altLang="en-US" dirty="0"/>
              <a:t>月</a:t>
            </a:r>
            <a:r>
              <a:rPr kumimoji="1" lang="en-US" altLang="ja-JP" dirty="0"/>
              <a:t>11</a:t>
            </a:r>
            <a:r>
              <a:rPr lang="ja-JP" altLang="en-US" dirty="0"/>
              <a:t>日　東京大学</a:t>
            </a:r>
            <a:r>
              <a:rPr lang="en-US" altLang="ja-JP" dirty="0"/>
              <a:t>HP</a:t>
            </a:r>
            <a:r>
              <a:rPr lang="ja-JP" altLang="en-US" dirty="0"/>
              <a:t>　</a:t>
            </a:r>
            <a:endParaRPr kumimoji="1" lang="ja-JP" altLang="en-US" dirty="0"/>
          </a:p>
        </p:txBody>
      </p:sp>
      <p:sp>
        <p:nvSpPr>
          <p:cNvPr id="10" name="タイトル 1">
            <a:extLst>
              <a:ext uri="{FF2B5EF4-FFF2-40B4-BE49-F238E27FC236}">
                <a16:creationId xmlns:a16="http://schemas.microsoft.com/office/drawing/2014/main" id="{CEAFE4F5-507F-4E4E-AA69-5125FF980F4A}"/>
              </a:ext>
            </a:extLst>
          </p:cNvPr>
          <p:cNvSpPr>
            <a:spLocks noGrp="1"/>
          </p:cNvSpPr>
          <p:nvPr>
            <p:ph type="title"/>
          </p:nvPr>
        </p:nvSpPr>
        <p:spPr>
          <a:xfrm>
            <a:off x="838200" y="365125"/>
            <a:ext cx="10515600" cy="735255"/>
          </a:xfrm>
        </p:spPr>
        <p:txBody>
          <a:bodyPr>
            <a:normAutofit fontScale="90000"/>
          </a:bodyPr>
          <a:lstStyle/>
          <a:p>
            <a:r>
              <a:rPr lang="ja-JP" altLang="en-US" sz="4000" dirty="0"/>
              <a:t>５．国内の大学図書館でのリモートサービスの試み</a:t>
            </a:r>
          </a:p>
        </p:txBody>
      </p:sp>
      <p:sp>
        <p:nvSpPr>
          <p:cNvPr id="11" name="コンテンツ プレースホルダー 2">
            <a:extLst>
              <a:ext uri="{FF2B5EF4-FFF2-40B4-BE49-F238E27FC236}">
                <a16:creationId xmlns:a16="http://schemas.microsoft.com/office/drawing/2014/main" id="{A045AABD-E8D3-48C3-98FD-0745C44F3BEE}"/>
              </a:ext>
            </a:extLst>
          </p:cNvPr>
          <p:cNvSpPr txBox="1">
            <a:spLocks/>
          </p:cNvSpPr>
          <p:nvPr/>
        </p:nvSpPr>
        <p:spPr>
          <a:xfrm>
            <a:off x="683218" y="1730151"/>
            <a:ext cx="4772187" cy="4483297"/>
          </a:xfrm>
          <a:prstGeom prst="rect">
            <a:avLst/>
          </a:prstGeom>
          <a:ln>
            <a:no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FF0000"/>
              </a:buClr>
              <a:buSzPct val="140000"/>
              <a:buFont typeface="Wingdings" panose="05000000000000000000" pitchFamily="2" charset="2"/>
              <a:buChar char="Ø"/>
            </a:pPr>
            <a:r>
              <a:rPr lang="ja-JP" altLang="en-US" sz="3000" dirty="0">
                <a:latin typeface="+mn-ea"/>
              </a:rPr>
              <a:t>新型コロナウイルス感染症（</a:t>
            </a:r>
            <a:r>
              <a:rPr lang="en-US" altLang="ja-JP" sz="3000" dirty="0" err="1">
                <a:latin typeface="+mn-ea"/>
              </a:rPr>
              <a:t>COVID</a:t>
            </a:r>
            <a:r>
              <a:rPr lang="en-US" altLang="ja-JP" sz="3000" dirty="0">
                <a:latin typeface="+mn-ea"/>
              </a:rPr>
              <a:t>-19</a:t>
            </a:r>
            <a:r>
              <a:rPr lang="ja-JP" altLang="en-US" sz="3000" dirty="0">
                <a:latin typeface="+mn-ea"/>
              </a:rPr>
              <a:t>）対応ページ</a:t>
            </a:r>
            <a:endParaRPr lang="en-US" altLang="ja-JP" sz="3000" dirty="0">
              <a:latin typeface="+mn-ea"/>
            </a:endParaRPr>
          </a:p>
          <a:p>
            <a:pPr>
              <a:buClr>
                <a:srgbClr val="FF0000"/>
              </a:buClr>
              <a:buSzPct val="140000"/>
              <a:buFont typeface="Wingdings" panose="05000000000000000000" pitchFamily="2" charset="2"/>
              <a:buChar char="Ø"/>
            </a:pPr>
            <a:r>
              <a:rPr lang="en-US" altLang="ja-JP" sz="3000" dirty="0">
                <a:latin typeface="+mn-ea"/>
              </a:rPr>
              <a:t>A</a:t>
            </a:r>
            <a:r>
              <a:rPr lang="ja-JP" altLang="en-US" sz="3000" dirty="0">
                <a:latin typeface="+mn-ea"/>
              </a:rPr>
              <a:t>セメスター（現在の学期）は、オンラインによる授業を行う科目、感染予防対策を講じながら対面で授業を行う科目、オンラインと対面の両方を行う科目が併存</a:t>
            </a:r>
            <a:endParaRPr lang="en-US" altLang="ja-JP" sz="3000" dirty="0">
              <a:latin typeface="+mn-ea"/>
            </a:endParaRPr>
          </a:p>
          <a:p>
            <a:pPr>
              <a:buClr>
                <a:srgbClr val="FF0000"/>
              </a:buClr>
              <a:buSzPct val="140000"/>
              <a:buFont typeface="Wingdings" panose="05000000000000000000" pitchFamily="2" charset="2"/>
              <a:buChar char="Ø"/>
            </a:pPr>
            <a:r>
              <a:rPr lang="en-US" altLang="zh-CN" sz="3000" dirty="0">
                <a:latin typeface="ＭＳ Ｐゴシック" panose="020B0600070205080204" pitchFamily="50" charset="-128"/>
                <a:ea typeface="ＭＳ Ｐゴシック" panose="020B0600070205080204" pitchFamily="50" charset="-128"/>
              </a:rPr>
              <a:t>9</a:t>
            </a:r>
            <a:r>
              <a:rPr lang="zh-CN" altLang="en-US" sz="3000" dirty="0">
                <a:latin typeface="ＭＳ Ｐゴシック" panose="020B0600070205080204" pitchFamily="50" charset="-128"/>
                <a:ea typeface="ＭＳ Ｐゴシック" panose="020B0600070205080204" pitchFamily="50" charset="-128"/>
              </a:rPr>
              <a:t>月</a:t>
            </a:r>
            <a:r>
              <a:rPr lang="en-US" altLang="zh-CN" sz="3000" dirty="0">
                <a:latin typeface="ＭＳ Ｐゴシック" panose="020B0600070205080204" pitchFamily="50" charset="-128"/>
                <a:ea typeface="ＭＳ Ｐゴシック" panose="020B0600070205080204" pitchFamily="50" charset="-128"/>
              </a:rPr>
              <a:t>24</a:t>
            </a:r>
            <a:r>
              <a:rPr lang="zh-CN" altLang="en-US" sz="3000" dirty="0">
                <a:latin typeface="ＭＳ Ｐゴシック" panose="020B0600070205080204" pitchFamily="50" charset="-128"/>
                <a:ea typeface="ＭＳ Ｐゴシック" panose="020B0600070205080204" pitchFamily="50" charset="-128"/>
              </a:rPr>
              <a:t>日、</a:t>
            </a:r>
            <a:r>
              <a:rPr lang="ja-JP" altLang="en-US" sz="3000" dirty="0">
                <a:latin typeface="ＭＳ Ｐゴシック" panose="020B0600070205080204" pitchFamily="50" charset="-128"/>
                <a:ea typeface="ＭＳ Ｐゴシック" panose="020B0600070205080204" pitchFamily="50" charset="-128"/>
              </a:rPr>
              <a:t>留学生のための</a:t>
            </a:r>
            <a:r>
              <a:rPr lang="en-US" altLang="zh-CN" sz="3000" dirty="0">
                <a:latin typeface="ＭＳ Ｐゴシック" panose="020B0600070205080204" pitchFamily="50" charset="-128"/>
                <a:ea typeface="ＭＳ Ｐゴシック" panose="020B0600070205080204" pitchFamily="50" charset="-128"/>
              </a:rPr>
              <a:t>2020</a:t>
            </a:r>
            <a:r>
              <a:rPr lang="zh-CN" altLang="en-US" sz="3000" dirty="0">
                <a:latin typeface="ＭＳ Ｐゴシック" panose="020B0600070205080204" pitchFamily="50" charset="-128"/>
                <a:ea typeface="ＭＳ Ｐゴシック" panose="020B0600070205080204" pitchFamily="50" charset="-128"/>
              </a:rPr>
              <a:t>年度秋季入学式</a:t>
            </a:r>
            <a:endParaRPr lang="en-US" altLang="zh-CN" sz="3000" dirty="0">
              <a:latin typeface="ＭＳ Ｐゴシック" panose="020B0600070205080204" pitchFamily="50" charset="-128"/>
              <a:ea typeface="ＭＳ Ｐゴシック" panose="020B0600070205080204" pitchFamily="50" charset="-128"/>
            </a:endParaRPr>
          </a:p>
          <a:p>
            <a:pPr>
              <a:buClr>
                <a:srgbClr val="FF0000"/>
              </a:buClr>
              <a:buSzPct val="140000"/>
              <a:buFont typeface="Wingdings" panose="05000000000000000000" pitchFamily="2" charset="2"/>
              <a:buChar char="Ø"/>
            </a:pPr>
            <a:r>
              <a:rPr lang="ja-JP" altLang="en-US" sz="3000" dirty="0">
                <a:latin typeface="+mn-ea"/>
              </a:rPr>
              <a:t>新学期の多くの授業は、夏学期と同様、オンラインで開講</a:t>
            </a:r>
            <a:endParaRPr lang="en-US" altLang="ja-JP" sz="3000" dirty="0">
              <a:latin typeface="+mn-ea"/>
            </a:endParaRPr>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sz="1800" u="sng" dirty="0">
              <a:solidFill>
                <a:srgbClr val="0070C0"/>
              </a:solidFill>
            </a:endParaRPr>
          </a:p>
        </p:txBody>
      </p:sp>
      <p:pic>
        <p:nvPicPr>
          <p:cNvPr id="13" name="図 12" descr="グラフィカル ユーザー インターフェイス&#10;&#10;自動的に生成された説明">
            <a:extLst>
              <a:ext uri="{FF2B5EF4-FFF2-40B4-BE49-F238E27FC236}">
                <a16:creationId xmlns:a16="http://schemas.microsoft.com/office/drawing/2014/main" id="{6E2B67F7-604F-4DB1-9310-795F8E461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221" y="1835635"/>
            <a:ext cx="6426630" cy="3001749"/>
          </a:xfrm>
          <a:prstGeom prst="rect">
            <a:avLst/>
          </a:prstGeom>
        </p:spPr>
      </p:pic>
    </p:spTree>
    <p:extLst>
      <p:ext uri="{BB962C8B-B14F-4D97-AF65-F5344CB8AC3E}">
        <p14:creationId xmlns:p14="http://schemas.microsoft.com/office/powerpoint/2010/main" val="29274850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59</a:t>
            </a:fld>
            <a:endParaRPr kumimoji="1" lang="ja-JP" altLang="en-US" dirty="0"/>
          </a:p>
        </p:txBody>
      </p:sp>
      <p:sp>
        <p:nvSpPr>
          <p:cNvPr id="5" name="コンテンツ プレースホルダー 2">
            <a:extLst>
              <a:ext uri="{FF2B5EF4-FFF2-40B4-BE49-F238E27FC236}">
                <a16:creationId xmlns:a16="http://schemas.microsoft.com/office/drawing/2014/main" id="{51A45782-15F5-4A81-8A78-A1B74D04FD5E}"/>
              </a:ext>
            </a:extLst>
          </p:cNvPr>
          <p:cNvSpPr txBox="1">
            <a:spLocks/>
          </p:cNvSpPr>
          <p:nvPr/>
        </p:nvSpPr>
        <p:spPr>
          <a:xfrm>
            <a:off x="838200" y="1243281"/>
            <a:ext cx="4772186" cy="5113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3200" dirty="0"/>
              <a:t>東京大学附属図書館</a:t>
            </a:r>
            <a:endParaRPr lang="en-US" altLang="ja-JP" sz="3200" dirty="0"/>
          </a:p>
          <a:p>
            <a:pPr marL="0" indent="0">
              <a:buClr>
                <a:srgbClr val="FF0000"/>
              </a:buClr>
              <a:buSzPct val="140000"/>
              <a:buNone/>
            </a:pPr>
            <a:r>
              <a:rPr lang="ja-JP" altLang="en-US" dirty="0"/>
              <a:t>　　　　　　　</a:t>
            </a:r>
            <a:endParaRPr lang="ja-JP" altLang="en-US" dirty="0">
              <a:solidFill>
                <a:srgbClr val="0070C0"/>
              </a:solidFill>
            </a:endParaRPr>
          </a:p>
        </p:txBody>
      </p:sp>
      <p:pic>
        <p:nvPicPr>
          <p:cNvPr id="6" name="図 5" descr="グラフィカル ユーザー インターフェイス, Web サイト&#10;&#10;自動的に生成された説明">
            <a:extLst>
              <a:ext uri="{FF2B5EF4-FFF2-40B4-BE49-F238E27FC236}">
                <a16:creationId xmlns:a16="http://schemas.microsoft.com/office/drawing/2014/main" id="{1B91A3B0-D527-4E65-8EE9-8BAAB327F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8209" y="1497092"/>
            <a:ext cx="6060091" cy="3863816"/>
          </a:xfrm>
          <a:prstGeom prst="rect">
            <a:avLst/>
          </a:prstGeom>
        </p:spPr>
      </p:pic>
      <p:sp>
        <p:nvSpPr>
          <p:cNvPr id="7" name="正方形/長方形 6">
            <a:extLst>
              <a:ext uri="{FF2B5EF4-FFF2-40B4-BE49-F238E27FC236}">
                <a16:creationId xmlns:a16="http://schemas.microsoft.com/office/drawing/2014/main" id="{811F5D13-C34C-4E54-B1BC-980F087BB2DD}"/>
              </a:ext>
            </a:extLst>
          </p:cNvPr>
          <p:cNvSpPr/>
          <p:nvPr/>
        </p:nvSpPr>
        <p:spPr>
          <a:xfrm>
            <a:off x="6581615" y="5406717"/>
            <a:ext cx="3204339" cy="369332"/>
          </a:xfrm>
          <a:prstGeom prst="rect">
            <a:avLst/>
          </a:prstGeom>
          <a:solidFill>
            <a:schemeClr val="bg1"/>
          </a:solidFill>
          <a:ln>
            <a:solidFill>
              <a:schemeClr val="accent1"/>
            </a:solidFill>
          </a:ln>
        </p:spPr>
        <p:txBody>
          <a:bodyPr wrap="none">
            <a:spAutoFit/>
          </a:bodyPr>
          <a:lstStyle/>
          <a:p>
            <a:r>
              <a:rPr lang="ja-JP" altLang="en-US" dirty="0"/>
              <a:t>https://www.lib.u-tokyo.ac.jp/ja</a:t>
            </a:r>
          </a:p>
        </p:txBody>
      </p:sp>
      <p:sp>
        <p:nvSpPr>
          <p:cNvPr id="8" name="テキスト ボックス 7">
            <a:extLst>
              <a:ext uri="{FF2B5EF4-FFF2-40B4-BE49-F238E27FC236}">
                <a16:creationId xmlns:a16="http://schemas.microsoft.com/office/drawing/2014/main" id="{CDC374CB-7FE4-4080-8901-1CD71606360A}"/>
              </a:ext>
            </a:extLst>
          </p:cNvPr>
          <p:cNvSpPr txBox="1"/>
          <p:nvPr/>
        </p:nvSpPr>
        <p:spPr>
          <a:xfrm>
            <a:off x="6212280" y="1114070"/>
            <a:ext cx="4461478" cy="369332"/>
          </a:xfrm>
          <a:prstGeom prst="rect">
            <a:avLst/>
          </a:prstGeom>
          <a:noFill/>
        </p:spPr>
        <p:txBody>
          <a:bodyPr wrap="none" rtlCol="0">
            <a:spAutoFit/>
          </a:bodyPr>
          <a:lstStyle/>
          <a:p>
            <a:r>
              <a:rPr kumimoji="1" lang="en-US" altLang="ja-JP" dirty="0"/>
              <a:t>2020</a:t>
            </a:r>
            <a:r>
              <a:rPr kumimoji="1" lang="ja-JP" altLang="en-US" dirty="0"/>
              <a:t>年</a:t>
            </a:r>
            <a:r>
              <a:rPr kumimoji="1" lang="en-US" altLang="ja-JP" dirty="0"/>
              <a:t>11</a:t>
            </a:r>
            <a:r>
              <a:rPr kumimoji="1" lang="ja-JP" altLang="en-US" dirty="0"/>
              <a:t>月</a:t>
            </a:r>
            <a:r>
              <a:rPr kumimoji="1" lang="en-US" altLang="ja-JP" dirty="0"/>
              <a:t>10</a:t>
            </a:r>
            <a:r>
              <a:rPr lang="ja-JP" altLang="en-US" dirty="0"/>
              <a:t>日　東京大学附属図書館</a:t>
            </a:r>
            <a:r>
              <a:rPr lang="en-US" altLang="ja-JP" dirty="0"/>
              <a:t>HP</a:t>
            </a:r>
            <a:r>
              <a:rPr lang="ja-JP" altLang="en-US" dirty="0"/>
              <a:t>　</a:t>
            </a:r>
            <a:endParaRPr kumimoji="1" lang="ja-JP" altLang="en-US" dirty="0"/>
          </a:p>
        </p:txBody>
      </p:sp>
      <p:sp>
        <p:nvSpPr>
          <p:cNvPr id="10" name="タイトル 1">
            <a:extLst>
              <a:ext uri="{FF2B5EF4-FFF2-40B4-BE49-F238E27FC236}">
                <a16:creationId xmlns:a16="http://schemas.microsoft.com/office/drawing/2014/main" id="{CEAFE4F5-507F-4E4E-AA69-5125FF980F4A}"/>
              </a:ext>
            </a:extLst>
          </p:cNvPr>
          <p:cNvSpPr>
            <a:spLocks noGrp="1"/>
          </p:cNvSpPr>
          <p:nvPr>
            <p:ph type="title"/>
          </p:nvPr>
        </p:nvSpPr>
        <p:spPr>
          <a:xfrm>
            <a:off x="838200" y="365125"/>
            <a:ext cx="10515600" cy="735255"/>
          </a:xfrm>
        </p:spPr>
        <p:txBody>
          <a:bodyPr>
            <a:normAutofit fontScale="90000"/>
          </a:bodyPr>
          <a:lstStyle/>
          <a:p>
            <a:r>
              <a:rPr lang="ja-JP" altLang="en-US" sz="4000" dirty="0"/>
              <a:t>５．国内の大学図書館でのリモートサービスの試み</a:t>
            </a:r>
          </a:p>
        </p:txBody>
      </p:sp>
      <p:sp>
        <p:nvSpPr>
          <p:cNvPr id="11" name="コンテンツ プレースホルダー 2">
            <a:extLst>
              <a:ext uri="{FF2B5EF4-FFF2-40B4-BE49-F238E27FC236}">
                <a16:creationId xmlns:a16="http://schemas.microsoft.com/office/drawing/2014/main" id="{A045AABD-E8D3-48C3-98FD-0745C44F3BEE}"/>
              </a:ext>
            </a:extLst>
          </p:cNvPr>
          <p:cNvSpPr txBox="1">
            <a:spLocks/>
          </p:cNvSpPr>
          <p:nvPr/>
        </p:nvSpPr>
        <p:spPr>
          <a:xfrm>
            <a:off x="683218" y="1925664"/>
            <a:ext cx="4772187" cy="3006671"/>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FF0000"/>
              </a:buClr>
              <a:buSzPct val="140000"/>
              <a:buFont typeface="Wingdings" panose="05000000000000000000" pitchFamily="2" charset="2"/>
              <a:buChar char="Ø"/>
            </a:pPr>
            <a:r>
              <a:rPr lang="ja-JP" altLang="en-US" dirty="0"/>
              <a:t>臨時休館や開館時間変更、一部のサービスを制限している図書館・室の案内。</a:t>
            </a:r>
            <a:endParaRPr lang="en-US" altLang="ja-JP" dirty="0"/>
          </a:p>
          <a:p>
            <a:pPr>
              <a:buClr>
                <a:srgbClr val="FF0000"/>
              </a:buClr>
              <a:buSzPct val="140000"/>
              <a:buFont typeface="Wingdings" panose="05000000000000000000" pitchFamily="2" charset="2"/>
              <a:buChar char="Ø"/>
            </a:pPr>
            <a:r>
              <a:rPr lang="ja-JP" altLang="en-US" dirty="0"/>
              <a:t>学内者向け郵送サービスを行っている図書館・室</a:t>
            </a:r>
            <a:endParaRPr lang="en-US" altLang="ja-JP" dirty="0"/>
          </a:p>
          <a:p>
            <a:pPr>
              <a:buClr>
                <a:srgbClr val="FF0000"/>
              </a:buClr>
              <a:buSzPct val="140000"/>
              <a:buFont typeface="Wingdings" panose="05000000000000000000" pitchFamily="2" charset="2"/>
              <a:buChar char="Ø"/>
            </a:pPr>
            <a:r>
              <a:rPr lang="ja-JP" altLang="en-US" dirty="0"/>
              <a:t>リモート（オンライン開催）でのイベントの案内　　　　　</a:t>
            </a:r>
            <a:endParaRPr lang="ja-JP" altLang="en-US" sz="1800" u="sng" dirty="0">
              <a:solidFill>
                <a:srgbClr val="0070C0"/>
              </a:solidFill>
            </a:endParaRPr>
          </a:p>
        </p:txBody>
      </p:sp>
    </p:spTree>
    <p:extLst>
      <p:ext uri="{BB962C8B-B14F-4D97-AF65-F5344CB8AC3E}">
        <p14:creationId xmlns:p14="http://schemas.microsoft.com/office/powerpoint/2010/main" val="2778361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29" y="115954"/>
            <a:ext cx="8541566" cy="1169914"/>
          </a:xfrm>
        </p:spPr>
        <p:txBody>
          <a:bodyPr>
            <a:normAutofit/>
          </a:bodyPr>
          <a:lstStyle/>
          <a:p>
            <a:r>
              <a:rPr lang="ja-JP" altLang="en-US" sz="4000" dirty="0"/>
              <a:t>１．コロナウイルス感染症の今</a:t>
            </a:r>
          </a:p>
        </p:txBody>
      </p:sp>
      <p:sp>
        <p:nvSpPr>
          <p:cNvPr id="6" name="コンテンツ プレースホルダー 2"/>
          <p:cNvSpPr>
            <a:spLocks noGrp="1"/>
          </p:cNvSpPr>
          <p:nvPr>
            <p:ph idx="1"/>
          </p:nvPr>
        </p:nvSpPr>
        <p:spPr>
          <a:xfrm>
            <a:off x="647404" y="1121022"/>
            <a:ext cx="10894141" cy="862762"/>
          </a:xfrm>
        </p:spPr>
        <p:txBody>
          <a:bodyPr>
            <a:normAutofit/>
          </a:bodyPr>
          <a:lstStyle/>
          <a:p>
            <a:pPr>
              <a:buClr>
                <a:srgbClr val="FF0000"/>
              </a:buClr>
              <a:buSzPct val="140000"/>
              <a:buFont typeface="Wingdings" panose="05000000000000000000" pitchFamily="2" charset="2"/>
              <a:buChar char="Ø"/>
            </a:pPr>
            <a:r>
              <a:rPr lang="ja-JP" altLang="en-US" dirty="0"/>
              <a:t>ドイツのコロナウイルス新規感染者数の推移　（</a:t>
            </a:r>
            <a:r>
              <a:rPr lang="en-US" altLang="ja-JP" dirty="0"/>
              <a:t>2020</a:t>
            </a:r>
            <a:r>
              <a:rPr lang="ja-JP" altLang="en-US" dirty="0"/>
              <a:t>年</a:t>
            </a:r>
            <a:r>
              <a:rPr lang="en-US" altLang="ja-JP" dirty="0"/>
              <a:t>11</a:t>
            </a:r>
            <a:r>
              <a:rPr lang="ja-JP" altLang="en-US" dirty="0"/>
              <a:t>月</a:t>
            </a:r>
            <a:r>
              <a:rPr lang="en-US" altLang="ja-JP" dirty="0"/>
              <a:t>10</a:t>
            </a:r>
            <a:r>
              <a:rPr lang="ja-JP" altLang="en-US" dirty="0"/>
              <a:t>日データ　</a:t>
            </a:r>
            <a:r>
              <a:rPr lang="en-US" altLang="ja-JP" dirty="0"/>
              <a:t>NHK</a:t>
            </a:r>
            <a:r>
              <a:rPr lang="ja-JP" altLang="en-US" dirty="0"/>
              <a:t>作成）　　最近、ドイツでは感染者数の再度の増加が著しい。</a:t>
            </a: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a:t>
            </a:fld>
            <a:endParaRPr kumimoji="1" lang="ja-JP" altLang="en-US"/>
          </a:p>
        </p:txBody>
      </p:sp>
      <p:sp>
        <p:nvSpPr>
          <p:cNvPr id="10" name="正方形/長方形 9">
            <a:extLst>
              <a:ext uri="{FF2B5EF4-FFF2-40B4-BE49-F238E27FC236}">
                <a16:creationId xmlns:a16="http://schemas.microsoft.com/office/drawing/2014/main" id="{F5E7A4C6-0851-41F8-A3C9-A72FF1738B98}"/>
              </a:ext>
            </a:extLst>
          </p:cNvPr>
          <p:cNvSpPr/>
          <p:nvPr/>
        </p:nvSpPr>
        <p:spPr>
          <a:xfrm>
            <a:off x="2789163" y="6258406"/>
            <a:ext cx="6086731" cy="369332"/>
          </a:xfrm>
          <a:prstGeom prst="rect">
            <a:avLst/>
          </a:prstGeom>
          <a:solidFill>
            <a:schemeClr val="tx1">
              <a:lumMod val="95000"/>
              <a:lumOff val="5000"/>
            </a:schemeClr>
          </a:solidFill>
        </p:spPr>
        <p:txBody>
          <a:bodyPr wrap="none">
            <a:spAutoFit/>
          </a:bodyPr>
          <a:lstStyle/>
          <a:p>
            <a:pPr algn="ctr">
              <a:spcAft>
                <a:spcPts val="600"/>
              </a:spcAft>
            </a:pPr>
            <a:r>
              <a:rPr lang="en-US" altLang="ja-JP" dirty="0">
                <a:solidFill>
                  <a:srgbClr val="FFFFFF"/>
                </a:solidFill>
              </a:rPr>
              <a:t>https://</a:t>
            </a:r>
            <a:r>
              <a:rPr lang="en-US" altLang="ja-JP" dirty="0" err="1">
                <a:solidFill>
                  <a:srgbClr val="FFFFFF"/>
                </a:solidFill>
              </a:rPr>
              <a:t>www3.nhk.or.jp</a:t>
            </a:r>
            <a:r>
              <a:rPr lang="en-US" altLang="ja-JP" dirty="0">
                <a:solidFill>
                  <a:srgbClr val="FFFFFF"/>
                </a:solidFill>
              </a:rPr>
              <a:t>/news/special/coronavirus/world-data/</a:t>
            </a:r>
            <a:endParaRPr lang="ja-JP" altLang="en-US" dirty="0">
              <a:solidFill>
                <a:srgbClr val="FFFFFF"/>
              </a:solidFill>
            </a:endParaRPr>
          </a:p>
        </p:txBody>
      </p:sp>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9A44440F-049D-4A4E-83C3-87CACF577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715" y="2081728"/>
            <a:ext cx="10971830" cy="3947113"/>
          </a:xfrm>
          <a:prstGeom prst="rect">
            <a:avLst/>
          </a:prstGeom>
        </p:spPr>
      </p:pic>
    </p:spTree>
    <p:extLst>
      <p:ext uri="{BB962C8B-B14F-4D97-AF65-F5344CB8AC3E}">
        <p14:creationId xmlns:p14="http://schemas.microsoft.com/office/powerpoint/2010/main" val="42032472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60</a:t>
            </a:fld>
            <a:endParaRPr kumimoji="1" lang="ja-JP" altLang="en-US" dirty="0"/>
          </a:p>
        </p:txBody>
      </p:sp>
      <p:sp>
        <p:nvSpPr>
          <p:cNvPr id="5" name="コンテンツ プレースホルダー 2">
            <a:extLst>
              <a:ext uri="{FF2B5EF4-FFF2-40B4-BE49-F238E27FC236}">
                <a16:creationId xmlns:a16="http://schemas.microsoft.com/office/drawing/2014/main" id="{51A45782-15F5-4A81-8A78-A1B74D04FD5E}"/>
              </a:ext>
            </a:extLst>
          </p:cNvPr>
          <p:cNvSpPr txBox="1">
            <a:spLocks/>
          </p:cNvSpPr>
          <p:nvPr/>
        </p:nvSpPr>
        <p:spPr>
          <a:xfrm>
            <a:off x="838201" y="836908"/>
            <a:ext cx="4772186" cy="4524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3200" dirty="0"/>
              <a:t>東京大学附属図書館</a:t>
            </a:r>
            <a:endParaRPr lang="en-US" altLang="ja-JP" sz="3200" dirty="0"/>
          </a:p>
          <a:p>
            <a:pPr marL="0" indent="0">
              <a:buClr>
                <a:srgbClr val="FF0000"/>
              </a:buClr>
              <a:buSzPct val="140000"/>
              <a:buNone/>
            </a:pPr>
            <a:r>
              <a:rPr lang="ja-JP" altLang="en-US" dirty="0"/>
              <a:t>　　　　　　　</a:t>
            </a:r>
            <a:endParaRPr lang="ja-JP" altLang="en-US" dirty="0">
              <a:solidFill>
                <a:srgbClr val="0070C0"/>
              </a:solidFill>
            </a:endParaRPr>
          </a:p>
        </p:txBody>
      </p:sp>
      <p:sp>
        <p:nvSpPr>
          <p:cNvPr id="7" name="正方形/長方形 6">
            <a:extLst>
              <a:ext uri="{FF2B5EF4-FFF2-40B4-BE49-F238E27FC236}">
                <a16:creationId xmlns:a16="http://schemas.microsoft.com/office/drawing/2014/main" id="{811F5D13-C34C-4E54-B1BC-980F087BB2DD}"/>
              </a:ext>
            </a:extLst>
          </p:cNvPr>
          <p:cNvSpPr/>
          <p:nvPr/>
        </p:nvSpPr>
        <p:spPr>
          <a:xfrm>
            <a:off x="3866936" y="5908788"/>
            <a:ext cx="6115264" cy="369332"/>
          </a:xfrm>
          <a:prstGeom prst="rect">
            <a:avLst/>
          </a:prstGeom>
          <a:solidFill>
            <a:schemeClr val="bg1"/>
          </a:solidFill>
          <a:ln>
            <a:solidFill>
              <a:schemeClr val="accent1"/>
            </a:solidFill>
          </a:ln>
        </p:spPr>
        <p:txBody>
          <a:bodyPr wrap="none">
            <a:spAutoFit/>
          </a:bodyPr>
          <a:lstStyle/>
          <a:p>
            <a:r>
              <a:rPr lang="en-US" altLang="ja-JP" dirty="0"/>
              <a:t>https://</a:t>
            </a:r>
            <a:r>
              <a:rPr lang="en-US" altLang="ja-JP" dirty="0" err="1"/>
              <a:t>www.lib.u-tokyo.ac.jp</a:t>
            </a:r>
            <a:r>
              <a:rPr lang="en-US" altLang="ja-JP" dirty="0"/>
              <a:t>/ja/library/contents/</a:t>
            </a:r>
            <a:r>
              <a:rPr lang="en-US" altLang="ja-JP" dirty="0" err="1"/>
              <a:t>studyathome</a:t>
            </a:r>
            <a:endParaRPr lang="ja-JP" altLang="en-US" dirty="0"/>
          </a:p>
        </p:txBody>
      </p:sp>
      <p:sp>
        <p:nvSpPr>
          <p:cNvPr id="8" name="テキスト ボックス 7">
            <a:extLst>
              <a:ext uri="{FF2B5EF4-FFF2-40B4-BE49-F238E27FC236}">
                <a16:creationId xmlns:a16="http://schemas.microsoft.com/office/drawing/2014/main" id="{CDC374CB-7FE4-4080-8901-1CD71606360A}"/>
              </a:ext>
            </a:extLst>
          </p:cNvPr>
          <p:cNvSpPr txBox="1"/>
          <p:nvPr/>
        </p:nvSpPr>
        <p:spPr>
          <a:xfrm>
            <a:off x="1850333" y="5908788"/>
            <a:ext cx="1919970" cy="369332"/>
          </a:xfrm>
          <a:prstGeom prst="rect">
            <a:avLst/>
          </a:prstGeom>
          <a:noFill/>
        </p:spPr>
        <p:txBody>
          <a:bodyPr wrap="square" rtlCol="0">
            <a:spAutoFit/>
          </a:bodyPr>
          <a:lstStyle/>
          <a:p>
            <a:r>
              <a:rPr kumimoji="1" lang="en-US" altLang="ja-JP" dirty="0"/>
              <a:t>2020</a:t>
            </a:r>
            <a:r>
              <a:rPr kumimoji="1" lang="ja-JP" altLang="en-US" dirty="0"/>
              <a:t>年</a:t>
            </a:r>
            <a:r>
              <a:rPr kumimoji="1" lang="en-US" altLang="ja-JP" dirty="0"/>
              <a:t>11</a:t>
            </a:r>
            <a:r>
              <a:rPr kumimoji="1" lang="ja-JP" altLang="en-US" dirty="0"/>
              <a:t>月</a:t>
            </a:r>
            <a:r>
              <a:rPr kumimoji="1" lang="en-US" altLang="ja-JP" dirty="0"/>
              <a:t>11</a:t>
            </a:r>
            <a:r>
              <a:rPr lang="ja-JP" altLang="en-US" dirty="0"/>
              <a:t>日　</a:t>
            </a:r>
            <a:endParaRPr kumimoji="1" lang="ja-JP" altLang="en-US" dirty="0"/>
          </a:p>
        </p:txBody>
      </p:sp>
      <p:sp>
        <p:nvSpPr>
          <p:cNvPr id="10" name="タイトル 1">
            <a:extLst>
              <a:ext uri="{FF2B5EF4-FFF2-40B4-BE49-F238E27FC236}">
                <a16:creationId xmlns:a16="http://schemas.microsoft.com/office/drawing/2014/main" id="{CEAFE4F5-507F-4E4E-AA69-5125FF980F4A}"/>
              </a:ext>
            </a:extLst>
          </p:cNvPr>
          <p:cNvSpPr>
            <a:spLocks noGrp="1"/>
          </p:cNvSpPr>
          <p:nvPr>
            <p:ph type="title"/>
          </p:nvPr>
        </p:nvSpPr>
        <p:spPr>
          <a:xfrm>
            <a:off x="838200" y="245988"/>
            <a:ext cx="10515600" cy="735255"/>
          </a:xfrm>
        </p:spPr>
        <p:txBody>
          <a:bodyPr>
            <a:normAutofit fontScale="90000"/>
          </a:bodyPr>
          <a:lstStyle/>
          <a:p>
            <a:r>
              <a:rPr lang="ja-JP" altLang="en-US" sz="4000" dirty="0"/>
              <a:t>５．国内の大学図書館でのリモートサービスの試み</a:t>
            </a:r>
          </a:p>
        </p:txBody>
      </p:sp>
      <p:sp>
        <p:nvSpPr>
          <p:cNvPr id="11" name="コンテンツ プレースホルダー 2">
            <a:extLst>
              <a:ext uri="{FF2B5EF4-FFF2-40B4-BE49-F238E27FC236}">
                <a16:creationId xmlns:a16="http://schemas.microsoft.com/office/drawing/2014/main" id="{A045AABD-E8D3-48C3-98FD-0745C44F3BEE}"/>
              </a:ext>
            </a:extLst>
          </p:cNvPr>
          <p:cNvSpPr txBox="1">
            <a:spLocks/>
          </p:cNvSpPr>
          <p:nvPr/>
        </p:nvSpPr>
        <p:spPr>
          <a:xfrm>
            <a:off x="864465" y="1349807"/>
            <a:ext cx="10305080" cy="3006671"/>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dirty="0"/>
              <a:t>オンライン学習、在宅研究・勤務で利用できるオンラインサービス</a:t>
            </a:r>
            <a:endParaRPr lang="en-US" altLang="ja-JP" dirty="0"/>
          </a:p>
          <a:p>
            <a:pPr>
              <a:buClr>
                <a:srgbClr val="FF0000"/>
              </a:buClr>
              <a:buSzPct val="140000"/>
              <a:buFont typeface="Wingdings" panose="05000000000000000000" pitchFamily="2" charset="2"/>
              <a:buChar char="Ø"/>
            </a:pPr>
            <a:r>
              <a:rPr lang="ja-JP" altLang="en-US" dirty="0"/>
              <a:t>電子リソース（本や雑誌、新聞、データベースなど）を自宅から使う方法。</a:t>
            </a:r>
            <a:endParaRPr lang="en-US" altLang="ja-JP" dirty="0"/>
          </a:p>
          <a:p>
            <a:pPr>
              <a:buClr>
                <a:srgbClr val="FF0000"/>
              </a:buClr>
              <a:buSzPct val="140000"/>
              <a:buFont typeface="Wingdings" panose="05000000000000000000" pitchFamily="2" charset="2"/>
              <a:buChar char="Ø"/>
            </a:pPr>
            <a:r>
              <a:rPr lang="ja-JP" altLang="en-US" dirty="0"/>
              <a:t>自宅学習に役立つ検索ツールや電子リソースを紹介</a:t>
            </a:r>
            <a:endParaRPr lang="ja-JP" altLang="en-US" sz="1800" u="sng" dirty="0">
              <a:solidFill>
                <a:srgbClr val="0070C0"/>
              </a:solidFill>
            </a:endParaRPr>
          </a:p>
        </p:txBody>
      </p:sp>
      <p:pic>
        <p:nvPicPr>
          <p:cNvPr id="3" name="図 2" descr="グラフィカル ユーザー インターフェイス, Web サイト&#10;&#10;自動的に生成された説明">
            <a:extLst>
              <a:ext uri="{FF2B5EF4-FFF2-40B4-BE49-F238E27FC236}">
                <a16:creationId xmlns:a16="http://schemas.microsoft.com/office/drawing/2014/main" id="{909D12B5-9D04-4A44-8441-FD4C680AA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333" y="3484397"/>
            <a:ext cx="8333344" cy="2359720"/>
          </a:xfrm>
          <a:prstGeom prst="rect">
            <a:avLst/>
          </a:prstGeom>
        </p:spPr>
      </p:pic>
    </p:spTree>
    <p:extLst>
      <p:ext uri="{BB962C8B-B14F-4D97-AF65-F5344CB8AC3E}">
        <p14:creationId xmlns:p14="http://schemas.microsoft.com/office/powerpoint/2010/main" val="28223074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61</a:t>
            </a:fld>
            <a:endParaRPr kumimoji="1" lang="ja-JP" altLang="en-US" dirty="0"/>
          </a:p>
        </p:txBody>
      </p:sp>
      <p:sp>
        <p:nvSpPr>
          <p:cNvPr id="5" name="コンテンツ プレースホルダー 2">
            <a:extLst>
              <a:ext uri="{FF2B5EF4-FFF2-40B4-BE49-F238E27FC236}">
                <a16:creationId xmlns:a16="http://schemas.microsoft.com/office/drawing/2014/main" id="{51A45782-15F5-4A81-8A78-A1B74D04FD5E}"/>
              </a:ext>
            </a:extLst>
          </p:cNvPr>
          <p:cNvSpPr txBox="1">
            <a:spLocks/>
          </p:cNvSpPr>
          <p:nvPr/>
        </p:nvSpPr>
        <p:spPr>
          <a:xfrm>
            <a:off x="838201" y="1100380"/>
            <a:ext cx="4772186" cy="5113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3200" dirty="0"/>
              <a:t>早稲田大学</a:t>
            </a:r>
            <a:endParaRPr lang="en-US" altLang="ja-JP" sz="3200" dirty="0"/>
          </a:p>
          <a:p>
            <a:pPr marL="0" indent="0">
              <a:buClr>
                <a:srgbClr val="FF0000"/>
              </a:buClr>
              <a:buSzPct val="140000"/>
              <a:buNone/>
            </a:pPr>
            <a:r>
              <a:rPr lang="ja-JP" altLang="en-US" dirty="0"/>
              <a:t>　　　　　　　</a:t>
            </a:r>
            <a:endParaRPr lang="ja-JP" altLang="en-US" dirty="0">
              <a:solidFill>
                <a:srgbClr val="0070C0"/>
              </a:solidFill>
            </a:endParaRPr>
          </a:p>
        </p:txBody>
      </p:sp>
      <p:sp>
        <p:nvSpPr>
          <p:cNvPr id="7" name="正方形/長方形 6">
            <a:extLst>
              <a:ext uri="{FF2B5EF4-FFF2-40B4-BE49-F238E27FC236}">
                <a16:creationId xmlns:a16="http://schemas.microsoft.com/office/drawing/2014/main" id="{811F5D13-C34C-4E54-B1BC-980F087BB2DD}"/>
              </a:ext>
            </a:extLst>
          </p:cNvPr>
          <p:cNvSpPr/>
          <p:nvPr/>
        </p:nvSpPr>
        <p:spPr>
          <a:xfrm>
            <a:off x="6980737" y="4569809"/>
            <a:ext cx="2882584" cy="369332"/>
          </a:xfrm>
          <a:prstGeom prst="rect">
            <a:avLst/>
          </a:prstGeom>
          <a:solidFill>
            <a:schemeClr val="bg1"/>
          </a:solidFill>
          <a:ln>
            <a:solidFill>
              <a:schemeClr val="accent1"/>
            </a:solidFill>
          </a:ln>
        </p:spPr>
        <p:txBody>
          <a:bodyPr wrap="none">
            <a:spAutoFit/>
          </a:bodyPr>
          <a:lstStyle/>
          <a:p>
            <a:r>
              <a:rPr lang="en-US" altLang="ja-JP" dirty="0"/>
              <a:t>https://</a:t>
            </a:r>
            <a:r>
              <a:rPr lang="en-US" altLang="ja-JP" dirty="0" err="1"/>
              <a:t>www.waseda.jp</a:t>
            </a:r>
            <a:r>
              <a:rPr lang="en-US" altLang="ja-JP" dirty="0"/>
              <a:t>/top/</a:t>
            </a:r>
            <a:endParaRPr lang="ja-JP" altLang="en-US" dirty="0"/>
          </a:p>
        </p:txBody>
      </p:sp>
      <p:sp>
        <p:nvSpPr>
          <p:cNvPr id="8" name="テキスト ボックス 7">
            <a:extLst>
              <a:ext uri="{FF2B5EF4-FFF2-40B4-BE49-F238E27FC236}">
                <a16:creationId xmlns:a16="http://schemas.microsoft.com/office/drawing/2014/main" id="{CDC374CB-7FE4-4080-8901-1CD71606360A}"/>
              </a:ext>
            </a:extLst>
          </p:cNvPr>
          <p:cNvSpPr txBox="1"/>
          <p:nvPr/>
        </p:nvSpPr>
        <p:spPr>
          <a:xfrm>
            <a:off x="6825754" y="1552868"/>
            <a:ext cx="3573609" cy="372796"/>
          </a:xfrm>
          <a:prstGeom prst="rect">
            <a:avLst/>
          </a:prstGeom>
          <a:noFill/>
        </p:spPr>
        <p:txBody>
          <a:bodyPr wrap="square" rtlCol="0">
            <a:spAutoFit/>
          </a:bodyPr>
          <a:lstStyle/>
          <a:p>
            <a:r>
              <a:rPr kumimoji="1" lang="en-US" altLang="ja-JP" dirty="0"/>
              <a:t>2020</a:t>
            </a:r>
            <a:r>
              <a:rPr kumimoji="1" lang="ja-JP" altLang="en-US" dirty="0"/>
              <a:t>年</a:t>
            </a:r>
            <a:r>
              <a:rPr kumimoji="1" lang="en-US" altLang="ja-JP" dirty="0"/>
              <a:t>11</a:t>
            </a:r>
            <a:r>
              <a:rPr kumimoji="1" lang="ja-JP" altLang="en-US" dirty="0"/>
              <a:t>月</a:t>
            </a:r>
            <a:r>
              <a:rPr kumimoji="1" lang="en-US" altLang="ja-JP" dirty="0"/>
              <a:t>11</a:t>
            </a:r>
            <a:r>
              <a:rPr lang="ja-JP" altLang="en-US" dirty="0"/>
              <a:t>日　早稲田大学</a:t>
            </a:r>
            <a:r>
              <a:rPr lang="en-US" altLang="ja-JP" dirty="0"/>
              <a:t>HP</a:t>
            </a:r>
            <a:r>
              <a:rPr lang="ja-JP" altLang="en-US" dirty="0"/>
              <a:t>　</a:t>
            </a:r>
            <a:endParaRPr kumimoji="1" lang="ja-JP" altLang="en-US" dirty="0"/>
          </a:p>
        </p:txBody>
      </p:sp>
      <p:sp>
        <p:nvSpPr>
          <p:cNvPr id="10" name="タイトル 1">
            <a:extLst>
              <a:ext uri="{FF2B5EF4-FFF2-40B4-BE49-F238E27FC236}">
                <a16:creationId xmlns:a16="http://schemas.microsoft.com/office/drawing/2014/main" id="{CEAFE4F5-507F-4E4E-AA69-5125FF980F4A}"/>
              </a:ext>
            </a:extLst>
          </p:cNvPr>
          <p:cNvSpPr>
            <a:spLocks noGrp="1"/>
          </p:cNvSpPr>
          <p:nvPr>
            <p:ph type="title"/>
          </p:nvPr>
        </p:nvSpPr>
        <p:spPr>
          <a:xfrm>
            <a:off x="838200" y="365125"/>
            <a:ext cx="10515600" cy="735255"/>
          </a:xfrm>
        </p:spPr>
        <p:txBody>
          <a:bodyPr>
            <a:normAutofit fontScale="90000"/>
          </a:bodyPr>
          <a:lstStyle/>
          <a:p>
            <a:r>
              <a:rPr lang="ja-JP" altLang="en-US" sz="4000" dirty="0"/>
              <a:t>５．国内の大学図書館でのリモートサービスの試み</a:t>
            </a:r>
          </a:p>
        </p:txBody>
      </p:sp>
      <p:sp>
        <p:nvSpPr>
          <p:cNvPr id="11" name="コンテンツ プレースホルダー 2">
            <a:extLst>
              <a:ext uri="{FF2B5EF4-FFF2-40B4-BE49-F238E27FC236}">
                <a16:creationId xmlns:a16="http://schemas.microsoft.com/office/drawing/2014/main" id="{A045AABD-E8D3-48C3-98FD-0745C44F3BEE}"/>
              </a:ext>
            </a:extLst>
          </p:cNvPr>
          <p:cNvSpPr txBox="1">
            <a:spLocks/>
          </p:cNvSpPr>
          <p:nvPr/>
        </p:nvSpPr>
        <p:spPr>
          <a:xfrm>
            <a:off x="683218" y="1925664"/>
            <a:ext cx="4772187" cy="4010187"/>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FF0000"/>
              </a:buClr>
              <a:buSzPct val="140000"/>
              <a:buFont typeface="Wingdings" panose="05000000000000000000" pitchFamily="2" charset="2"/>
              <a:buChar char="Ø"/>
            </a:pPr>
            <a:r>
              <a:rPr lang="ja-JP" altLang="en-US" dirty="0"/>
              <a:t>９月２４日秋学期の授業が始まります。ゼミや実験、また少人数で行われるディスカッション中心の授業は、キャンパスにて対面</a:t>
            </a:r>
            <a:endParaRPr lang="en-US" altLang="ja-JP" dirty="0"/>
          </a:p>
          <a:p>
            <a:pPr>
              <a:buClr>
                <a:srgbClr val="FF0000"/>
              </a:buClr>
              <a:buSzPct val="140000"/>
              <a:buFont typeface="Wingdings" panose="05000000000000000000" pitchFamily="2" charset="2"/>
              <a:buChar char="Ø"/>
            </a:pPr>
            <a:r>
              <a:rPr lang="ja-JP" altLang="en-US" dirty="0"/>
              <a:t>１０月９日検温スポットの設置</a:t>
            </a:r>
            <a:endParaRPr lang="en-US" altLang="ja-JP" dirty="0"/>
          </a:p>
          <a:p>
            <a:pPr>
              <a:buClr>
                <a:srgbClr val="FF0000"/>
              </a:buClr>
              <a:buSzPct val="140000"/>
              <a:buFont typeface="Wingdings" panose="05000000000000000000" pitchFamily="2" charset="2"/>
              <a:buChar char="Ø"/>
            </a:pPr>
            <a:r>
              <a:rPr lang="en-US" altLang="ja-JP" dirty="0"/>
              <a:t>11</a:t>
            </a:r>
            <a:r>
              <a:rPr lang="ja-JP" altLang="en-US" dirty="0"/>
              <a:t>月</a:t>
            </a:r>
            <a:r>
              <a:rPr lang="en-US" altLang="ja-JP" dirty="0"/>
              <a:t>7</a:t>
            </a:r>
            <a:r>
              <a:rPr lang="ja-JP" altLang="en-US" dirty="0"/>
              <a:t>日、</a:t>
            </a:r>
            <a:r>
              <a:rPr lang="en-US" altLang="ja-JP" dirty="0"/>
              <a:t>8</a:t>
            </a:r>
            <a:r>
              <a:rPr lang="ja-JP" altLang="en-US" dirty="0"/>
              <a:t>日の「早稲田祭</a:t>
            </a:r>
            <a:r>
              <a:rPr lang="en-US" altLang="ja-JP" dirty="0"/>
              <a:t>2020</a:t>
            </a:r>
            <a:r>
              <a:rPr lang="ja-JP" altLang="en-US" dirty="0"/>
              <a:t>」のオンライン開催　　</a:t>
            </a:r>
            <a:endParaRPr lang="ja-JP" altLang="en-US" sz="1800" u="sng" dirty="0">
              <a:solidFill>
                <a:srgbClr val="0070C0"/>
              </a:solidFill>
            </a:endParaRPr>
          </a:p>
        </p:txBody>
      </p:sp>
      <p:pic>
        <p:nvPicPr>
          <p:cNvPr id="3" name="図 2" descr="グラフィカル ユーザー インターフェイス, Web サイト&#10;&#10;自動的に生成された説明">
            <a:extLst>
              <a:ext uri="{FF2B5EF4-FFF2-40B4-BE49-F238E27FC236}">
                <a16:creationId xmlns:a16="http://schemas.microsoft.com/office/drawing/2014/main" id="{88A1550D-887B-481F-881E-5135D87EF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930" y="1943117"/>
            <a:ext cx="5979720" cy="2626692"/>
          </a:xfrm>
          <a:prstGeom prst="rect">
            <a:avLst/>
          </a:prstGeom>
        </p:spPr>
      </p:pic>
    </p:spTree>
    <p:extLst>
      <p:ext uri="{BB962C8B-B14F-4D97-AF65-F5344CB8AC3E}">
        <p14:creationId xmlns:p14="http://schemas.microsoft.com/office/powerpoint/2010/main" val="34523479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62</a:t>
            </a:fld>
            <a:endParaRPr kumimoji="1" lang="ja-JP" altLang="en-US" dirty="0"/>
          </a:p>
        </p:txBody>
      </p:sp>
      <p:sp>
        <p:nvSpPr>
          <p:cNvPr id="5" name="コンテンツ プレースホルダー 2">
            <a:extLst>
              <a:ext uri="{FF2B5EF4-FFF2-40B4-BE49-F238E27FC236}">
                <a16:creationId xmlns:a16="http://schemas.microsoft.com/office/drawing/2014/main" id="{51A45782-15F5-4A81-8A78-A1B74D04FD5E}"/>
              </a:ext>
            </a:extLst>
          </p:cNvPr>
          <p:cNvSpPr txBox="1">
            <a:spLocks/>
          </p:cNvSpPr>
          <p:nvPr/>
        </p:nvSpPr>
        <p:spPr>
          <a:xfrm>
            <a:off x="838201" y="1100380"/>
            <a:ext cx="4772186" cy="5113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3200" dirty="0"/>
              <a:t>早稲田大学附属図書館</a:t>
            </a:r>
            <a:endParaRPr lang="en-US" altLang="ja-JP" sz="3200" dirty="0"/>
          </a:p>
          <a:p>
            <a:pPr marL="0" indent="0">
              <a:buClr>
                <a:srgbClr val="FF0000"/>
              </a:buClr>
              <a:buSzPct val="140000"/>
              <a:buNone/>
            </a:pPr>
            <a:r>
              <a:rPr lang="ja-JP" altLang="en-US" dirty="0"/>
              <a:t>　　　　　　　</a:t>
            </a:r>
            <a:endParaRPr lang="ja-JP" altLang="en-US" dirty="0">
              <a:solidFill>
                <a:srgbClr val="0070C0"/>
              </a:solidFill>
            </a:endParaRPr>
          </a:p>
        </p:txBody>
      </p:sp>
      <p:sp>
        <p:nvSpPr>
          <p:cNvPr id="7" name="正方形/長方形 6">
            <a:extLst>
              <a:ext uri="{FF2B5EF4-FFF2-40B4-BE49-F238E27FC236}">
                <a16:creationId xmlns:a16="http://schemas.microsoft.com/office/drawing/2014/main" id="{811F5D13-C34C-4E54-B1BC-980F087BB2DD}"/>
              </a:ext>
            </a:extLst>
          </p:cNvPr>
          <p:cNvSpPr/>
          <p:nvPr/>
        </p:nvSpPr>
        <p:spPr>
          <a:xfrm>
            <a:off x="6777861" y="4863328"/>
            <a:ext cx="3204339" cy="369332"/>
          </a:xfrm>
          <a:prstGeom prst="rect">
            <a:avLst/>
          </a:prstGeom>
          <a:solidFill>
            <a:schemeClr val="bg1"/>
          </a:solidFill>
          <a:ln>
            <a:solidFill>
              <a:schemeClr val="accent1"/>
            </a:solidFill>
          </a:ln>
        </p:spPr>
        <p:txBody>
          <a:bodyPr wrap="none">
            <a:spAutoFit/>
          </a:bodyPr>
          <a:lstStyle/>
          <a:p>
            <a:r>
              <a:rPr lang="en-US" altLang="ja-JP" dirty="0"/>
              <a:t>https://</a:t>
            </a:r>
            <a:r>
              <a:rPr lang="en-US" altLang="ja-JP" dirty="0" err="1"/>
              <a:t>www.waseda.jp</a:t>
            </a:r>
            <a:r>
              <a:rPr lang="en-US" altLang="ja-JP" dirty="0"/>
              <a:t>/library/</a:t>
            </a:r>
            <a:endParaRPr lang="ja-JP" altLang="en-US" dirty="0"/>
          </a:p>
        </p:txBody>
      </p:sp>
      <p:sp>
        <p:nvSpPr>
          <p:cNvPr id="8" name="テキスト ボックス 7">
            <a:extLst>
              <a:ext uri="{FF2B5EF4-FFF2-40B4-BE49-F238E27FC236}">
                <a16:creationId xmlns:a16="http://schemas.microsoft.com/office/drawing/2014/main" id="{CDC374CB-7FE4-4080-8901-1CD71606360A}"/>
              </a:ext>
            </a:extLst>
          </p:cNvPr>
          <p:cNvSpPr txBox="1"/>
          <p:nvPr/>
        </p:nvSpPr>
        <p:spPr>
          <a:xfrm>
            <a:off x="6224507" y="1355132"/>
            <a:ext cx="4772186" cy="369332"/>
          </a:xfrm>
          <a:prstGeom prst="rect">
            <a:avLst/>
          </a:prstGeom>
          <a:noFill/>
        </p:spPr>
        <p:txBody>
          <a:bodyPr wrap="square" rtlCol="0">
            <a:spAutoFit/>
          </a:bodyPr>
          <a:lstStyle/>
          <a:p>
            <a:r>
              <a:rPr kumimoji="1" lang="en-US" altLang="ja-JP" dirty="0"/>
              <a:t>2020</a:t>
            </a:r>
            <a:r>
              <a:rPr kumimoji="1" lang="ja-JP" altLang="en-US" dirty="0"/>
              <a:t>年</a:t>
            </a:r>
            <a:r>
              <a:rPr kumimoji="1" lang="en-US" altLang="ja-JP" dirty="0"/>
              <a:t>11</a:t>
            </a:r>
            <a:r>
              <a:rPr kumimoji="1" lang="ja-JP" altLang="en-US" dirty="0"/>
              <a:t>月</a:t>
            </a:r>
            <a:r>
              <a:rPr kumimoji="1" lang="en-US" altLang="ja-JP" dirty="0"/>
              <a:t>11</a:t>
            </a:r>
            <a:r>
              <a:rPr lang="ja-JP" altLang="en-US" dirty="0"/>
              <a:t>日　早稲田大学附属図書館</a:t>
            </a:r>
            <a:r>
              <a:rPr lang="en-US" altLang="ja-JP" dirty="0"/>
              <a:t>HP</a:t>
            </a:r>
            <a:r>
              <a:rPr lang="ja-JP" altLang="en-US" dirty="0"/>
              <a:t>　</a:t>
            </a:r>
            <a:endParaRPr kumimoji="1" lang="ja-JP" altLang="en-US" dirty="0"/>
          </a:p>
        </p:txBody>
      </p:sp>
      <p:sp>
        <p:nvSpPr>
          <p:cNvPr id="10" name="タイトル 1">
            <a:extLst>
              <a:ext uri="{FF2B5EF4-FFF2-40B4-BE49-F238E27FC236}">
                <a16:creationId xmlns:a16="http://schemas.microsoft.com/office/drawing/2014/main" id="{CEAFE4F5-507F-4E4E-AA69-5125FF980F4A}"/>
              </a:ext>
            </a:extLst>
          </p:cNvPr>
          <p:cNvSpPr>
            <a:spLocks noGrp="1"/>
          </p:cNvSpPr>
          <p:nvPr>
            <p:ph type="title"/>
          </p:nvPr>
        </p:nvSpPr>
        <p:spPr>
          <a:xfrm>
            <a:off x="838200" y="365125"/>
            <a:ext cx="10515600" cy="735255"/>
          </a:xfrm>
        </p:spPr>
        <p:txBody>
          <a:bodyPr>
            <a:normAutofit fontScale="90000"/>
          </a:bodyPr>
          <a:lstStyle/>
          <a:p>
            <a:r>
              <a:rPr lang="ja-JP" altLang="en-US" sz="4000" dirty="0"/>
              <a:t>５．国内の大学図書館でのリモートサービスの試み</a:t>
            </a:r>
          </a:p>
        </p:txBody>
      </p:sp>
      <p:sp>
        <p:nvSpPr>
          <p:cNvPr id="11" name="コンテンツ プレースホルダー 2">
            <a:extLst>
              <a:ext uri="{FF2B5EF4-FFF2-40B4-BE49-F238E27FC236}">
                <a16:creationId xmlns:a16="http://schemas.microsoft.com/office/drawing/2014/main" id="{A045AABD-E8D3-48C3-98FD-0745C44F3BEE}"/>
              </a:ext>
            </a:extLst>
          </p:cNvPr>
          <p:cNvSpPr txBox="1">
            <a:spLocks/>
          </p:cNvSpPr>
          <p:nvPr/>
        </p:nvSpPr>
        <p:spPr>
          <a:xfrm>
            <a:off x="683218" y="1925663"/>
            <a:ext cx="4772187" cy="4287785"/>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FF0000"/>
              </a:buClr>
              <a:buSzPct val="140000"/>
              <a:buFont typeface="Wingdings" panose="05000000000000000000" pitchFamily="2" charset="2"/>
              <a:buChar char="Ø"/>
            </a:pPr>
            <a:r>
              <a:rPr lang="en-US" altLang="ja-JP" dirty="0"/>
              <a:t>11/10</a:t>
            </a:r>
            <a:r>
              <a:rPr lang="ja-JP" altLang="en-US" dirty="0"/>
              <a:t>更新：新型コロナウィルス感染拡大防止に伴う図書館の対応。</a:t>
            </a:r>
            <a:endParaRPr lang="en-US" altLang="ja-JP" dirty="0"/>
          </a:p>
          <a:p>
            <a:pPr>
              <a:buClr>
                <a:srgbClr val="FF0000"/>
              </a:buClr>
              <a:buSzPct val="140000"/>
              <a:buFont typeface="Wingdings" panose="05000000000000000000" pitchFamily="2" charset="2"/>
              <a:buChar char="Ø"/>
            </a:pPr>
            <a:r>
              <a:rPr lang="ja-JP" altLang="en-US" dirty="0"/>
              <a:t>図書館への特別入館　　　資料の利用を目的とした短時間の入館のみ</a:t>
            </a:r>
            <a:endParaRPr lang="en-US" altLang="ja-JP" dirty="0"/>
          </a:p>
          <a:p>
            <a:pPr>
              <a:buClr>
                <a:srgbClr val="FF0000"/>
              </a:buClr>
              <a:buSzPct val="140000"/>
              <a:buFont typeface="Wingdings" panose="05000000000000000000" pitchFamily="2" charset="2"/>
              <a:buChar char="Ø"/>
            </a:pPr>
            <a:r>
              <a:rPr lang="en-US" altLang="ja-JP" dirty="0"/>
              <a:t>9</a:t>
            </a:r>
            <a:r>
              <a:rPr lang="ja-JP" altLang="en-US" dirty="0"/>
              <a:t>月</a:t>
            </a:r>
            <a:r>
              <a:rPr lang="en-US" altLang="ja-JP" dirty="0"/>
              <a:t>18</a:t>
            </a:r>
            <a:r>
              <a:rPr lang="ja-JP" altLang="en-US" dirty="0"/>
              <a:t>日　</a:t>
            </a:r>
            <a:r>
              <a:rPr lang="en-US" altLang="ja-JP" dirty="0"/>
              <a:t>【</a:t>
            </a:r>
            <a:r>
              <a:rPr lang="en-US" altLang="ja-JP" dirty="0" err="1"/>
              <a:t>COVID</a:t>
            </a:r>
            <a:r>
              <a:rPr lang="en-US" altLang="ja-JP" dirty="0"/>
              <a:t>-19】</a:t>
            </a:r>
            <a:r>
              <a:rPr lang="ja-JP" altLang="en-US" dirty="0"/>
              <a:t>電子資料臨時ポータルサイトの開設（追加コンテンツ、学外利用方法、授業利用関連など）　　</a:t>
            </a:r>
            <a:endParaRPr lang="ja-JP" altLang="en-US" sz="1800" u="sng" dirty="0">
              <a:solidFill>
                <a:srgbClr val="0070C0"/>
              </a:solidFill>
            </a:endParaRPr>
          </a:p>
        </p:txBody>
      </p:sp>
      <p:pic>
        <p:nvPicPr>
          <p:cNvPr id="3" name="図 2" descr="グラフィカル ユーザー インターフェイス, アプリケーション, Web サイト&#10;&#10;自動的に生成された説明">
            <a:extLst>
              <a:ext uri="{FF2B5EF4-FFF2-40B4-BE49-F238E27FC236}">
                <a16:creationId xmlns:a16="http://schemas.microsoft.com/office/drawing/2014/main" id="{B71DB8C0-1882-4943-A172-A91597427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0387" y="1835635"/>
            <a:ext cx="6323308" cy="2903215"/>
          </a:xfrm>
          <a:prstGeom prst="rect">
            <a:avLst/>
          </a:prstGeom>
        </p:spPr>
      </p:pic>
    </p:spTree>
    <p:extLst>
      <p:ext uri="{BB962C8B-B14F-4D97-AF65-F5344CB8AC3E}">
        <p14:creationId xmlns:p14="http://schemas.microsoft.com/office/powerpoint/2010/main" val="1052199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63</a:t>
            </a:fld>
            <a:endParaRPr kumimoji="1" lang="ja-JP" altLang="en-US" dirty="0"/>
          </a:p>
        </p:txBody>
      </p:sp>
      <p:sp>
        <p:nvSpPr>
          <p:cNvPr id="5" name="コンテンツ プレースホルダー 2">
            <a:extLst>
              <a:ext uri="{FF2B5EF4-FFF2-40B4-BE49-F238E27FC236}">
                <a16:creationId xmlns:a16="http://schemas.microsoft.com/office/drawing/2014/main" id="{51A45782-15F5-4A81-8A78-A1B74D04FD5E}"/>
              </a:ext>
            </a:extLst>
          </p:cNvPr>
          <p:cNvSpPr txBox="1">
            <a:spLocks/>
          </p:cNvSpPr>
          <p:nvPr/>
        </p:nvSpPr>
        <p:spPr>
          <a:xfrm>
            <a:off x="838200" y="1298736"/>
            <a:ext cx="4772186" cy="4730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3200" dirty="0"/>
              <a:t>東京海洋大学　</a:t>
            </a:r>
            <a:endParaRPr lang="en-US" altLang="ja-JP" sz="3200" dirty="0"/>
          </a:p>
          <a:p>
            <a:pPr marL="0" indent="0">
              <a:buClr>
                <a:srgbClr val="FF0000"/>
              </a:buClr>
              <a:buSzPct val="140000"/>
              <a:buNone/>
            </a:pPr>
            <a:endParaRPr lang="en-US" altLang="ja-JP" sz="3200" dirty="0"/>
          </a:p>
          <a:p>
            <a:pPr marL="0" indent="0">
              <a:buClr>
                <a:srgbClr val="FF0000"/>
              </a:buClr>
              <a:buSzPct val="140000"/>
              <a:buNone/>
            </a:pPr>
            <a:endParaRPr lang="en-US" altLang="ja-JP" sz="3200" dirty="0"/>
          </a:p>
          <a:p>
            <a:pPr marL="0" indent="0">
              <a:buClr>
                <a:srgbClr val="FF0000"/>
              </a:buClr>
              <a:buSzPct val="140000"/>
              <a:buNone/>
            </a:pPr>
            <a:r>
              <a:rPr lang="ja-JP" altLang="en-US" dirty="0"/>
              <a:t>　　　　　　　</a:t>
            </a:r>
            <a:endParaRPr lang="ja-JP" altLang="en-US" dirty="0">
              <a:solidFill>
                <a:srgbClr val="0070C0"/>
              </a:solidFill>
            </a:endParaRPr>
          </a:p>
        </p:txBody>
      </p:sp>
      <p:sp>
        <p:nvSpPr>
          <p:cNvPr id="7" name="正方形/長方形 6">
            <a:extLst>
              <a:ext uri="{FF2B5EF4-FFF2-40B4-BE49-F238E27FC236}">
                <a16:creationId xmlns:a16="http://schemas.microsoft.com/office/drawing/2014/main" id="{811F5D13-C34C-4E54-B1BC-980F087BB2DD}"/>
              </a:ext>
            </a:extLst>
          </p:cNvPr>
          <p:cNvSpPr/>
          <p:nvPr/>
        </p:nvSpPr>
        <p:spPr>
          <a:xfrm>
            <a:off x="6581615" y="5406717"/>
            <a:ext cx="3204339" cy="369332"/>
          </a:xfrm>
          <a:prstGeom prst="rect">
            <a:avLst/>
          </a:prstGeom>
          <a:solidFill>
            <a:schemeClr val="bg1"/>
          </a:solidFill>
          <a:ln>
            <a:solidFill>
              <a:schemeClr val="accent1"/>
            </a:solidFill>
          </a:ln>
        </p:spPr>
        <p:txBody>
          <a:bodyPr wrap="none">
            <a:spAutoFit/>
          </a:bodyPr>
          <a:lstStyle/>
          <a:p>
            <a:r>
              <a:rPr lang="ja-JP" altLang="en-US" dirty="0"/>
              <a:t>https://www.lib.u-tokyo.ac.jp/ja</a:t>
            </a:r>
          </a:p>
        </p:txBody>
      </p:sp>
      <p:sp>
        <p:nvSpPr>
          <p:cNvPr id="8" name="テキスト ボックス 7">
            <a:extLst>
              <a:ext uri="{FF2B5EF4-FFF2-40B4-BE49-F238E27FC236}">
                <a16:creationId xmlns:a16="http://schemas.microsoft.com/office/drawing/2014/main" id="{CDC374CB-7FE4-4080-8901-1CD71606360A}"/>
              </a:ext>
            </a:extLst>
          </p:cNvPr>
          <p:cNvSpPr txBox="1"/>
          <p:nvPr/>
        </p:nvSpPr>
        <p:spPr>
          <a:xfrm>
            <a:off x="6212279" y="1114070"/>
            <a:ext cx="3761715" cy="369332"/>
          </a:xfrm>
          <a:prstGeom prst="rect">
            <a:avLst/>
          </a:prstGeom>
          <a:noFill/>
        </p:spPr>
        <p:txBody>
          <a:bodyPr wrap="square" rtlCol="0">
            <a:spAutoFit/>
          </a:bodyPr>
          <a:lstStyle/>
          <a:p>
            <a:r>
              <a:rPr kumimoji="1" lang="en-US" altLang="ja-JP" dirty="0"/>
              <a:t>2020</a:t>
            </a:r>
            <a:r>
              <a:rPr kumimoji="1" lang="ja-JP" altLang="en-US" dirty="0"/>
              <a:t>年</a:t>
            </a:r>
            <a:r>
              <a:rPr kumimoji="1" lang="en-US" altLang="ja-JP" dirty="0"/>
              <a:t>11</a:t>
            </a:r>
            <a:r>
              <a:rPr kumimoji="1" lang="ja-JP" altLang="en-US" dirty="0"/>
              <a:t>月</a:t>
            </a:r>
            <a:r>
              <a:rPr kumimoji="1" lang="en-US" altLang="ja-JP" dirty="0"/>
              <a:t>11</a:t>
            </a:r>
            <a:r>
              <a:rPr lang="ja-JP" altLang="en-US" dirty="0"/>
              <a:t>日　東京海洋大学</a:t>
            </a:r>
            <a:r>
              <a:rPr lang="en-US" altLang="ja-JP" dirty="0"/>
              <a:t>HP</a:t>
            </a:r>
            <a:r>
              <a:rPr lang="ja-JP" altLang="en-US" dirty="0"/>
              <a:t>　</a:t>
            </a:r>
            <a:endParaRPr kumimoji="1" lang="ja-JP" altLang="en-US" dirty="0"/>
          </a:p>
        </p:txBody>
      </p:sp>
      <p:sp>
        <p:nvSpPr>
          <p:cNvPr id="10" name="タイトル 1">
            <a:extLst>
              <a:ext uri="{FF2B5EF4-FFF2-40B4-BE49-F238E27FC236}">
                <a16:creationId xmlns:a16="http://schemas.microsoft.com/office/drawing/2014/main" id="{CEAFE4F5-507F-4E4E-AA69-5125FF980F4A}"/>
              </a:ext>
            </a:extLst>
          </p:cNvPr>
          <p:cNvSpPr>
            <a:spLocks noGrp="1"/>
          </p:cNvSpPr>
          <p:nvPr>
            <p:ph type="title"/>
          </p:nvPr>
        </p:nvSpPr>
        <p:spPr>
          <a:xfrm>
            <a:off x="838200" y="365125"/>
            <a:ext cx="10515600" cy="735255"/>
          </a:xfrm>
        </p:spPr>
        <p:txBody>
          <a:bodyPr>
            <a:normAutofit fontScale="90000"/>
          </a:bodyPr>
          <a:lstStyle/>
          <a:p>
            <a:r>
              <a:rPr lang="ja-JP" altLang="en-US" sz="4000" dirty="0"/>
              <a:t>５．国内の大学図書館でのリモートサービスの試み</a:t>
            </a:r>
          </a:p>
        </p:txBody>
      </p:sp>
      <p:sp>
        <p:nvSpPr>
          <p:cNvPr id="11" name="コンテンツ プレースホルダー 2">
            <a:extLst>
              <a:ext uri="{FF2B5EF4-FFF2-40B4-BE49-F238E27FC236}">
                <a16:creationId xmlns:a16="http://schemas.microsoft.com/office/drawing/2014/main" id="{A045AABD-E8D3-48C3-98FD-0745C44F3BEE}"/>
              </a:ext>
            </a:extLst>
          </p:cNvPr>
          <p:cNvSpPr txBox="1">
            <a:spLocks/>
          </p:cNvSpPr>
          <p:nvPr/>
        </p:nvSpPr>
        <p:spPr>
          <a:xfrm>
            <a:off x="683218" y="1925664"/>
            <a:ext cx="4772187" cy="3006671"/>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FF0000"/>
              </a:buClr>
              <a:buSzPct val="140000"/>
              <a:buFont typeface="Wingdings" panose="05000000000000000000" pitchFamily="2" charset="2"/>
              <a:buChar char="Ø"/>
            </a:pPr>
            <a:r>
              <a:rPr lang="en-US" altLang="ja-JP" dirty="0"/>
              <a:t>12</a:t>
            </a:r>
            <a:r>
              <a:rPr lang="ja-JP" altLang="en-US" dirty="0"/>
              <a:t>月末まで学外者の入構制限</a:t>
            </a:r>
            <a:endParaRPr lang="en-US" altLang="ja-JP" dirty="0"/>
          </a:p>
          <a:p>
            <a:pPr>
              <a:buClr>
                <a:srgbClr val="FF0000"/>
              </a:buClr>
              <a:buSzPct val="140000"/>
              <a:buFont typeface="Wingdings" panose="05000000000000000000" pitchFamily="2" charset="2"/>
              <a:buChar char="Ø"/>
            </a:pPr>
            <a:r>
              <a:rPr lang="en-US" altLang="ja-JP" dirty="0"/>
              <a:t>10</a:t>
            </a:r>
            <a:r>
              <a:rPr lang="ja-JP" altLang="en-US" dirty="0"/>
              <a:t>月</a:t>
            </a:r>
            <a:r>
              <a:rPr lang="en-US" altLang="ja-JP" dirty="0"/>
              <a:t>1</a:t>
            </a:r>
            <a:r>
              <a:rPr lang="ja-JP" altLang="en-US" dirty="0"/>
              <a:t>日より、対面授業を開始　オンライン授業との併用　　　　</a:t>
            </a:r>
            <a:endParaRPr lang="ja-JP" altLang="en-US" sz="1800" u="sng" dirty="0">
              <a:solidFill>
                <a:srgbClr val="0070C0"/>
              </a:solidFill>
            </a:endParaRPr>
          </a:p>
        </p:txBody>
      </p:sp>
      <p:pic>
        <p:nvPicPr>
          <p:cNvPr id="9" name="図 8" descr="テキスト&#10;&#10;自動的に生成された説明">
            <a:extLst>
              <a:ext uri="{FF2B5EF4-FFF2-40B4-BE49-F238E27FC236}">
                <a16:creationId xmlns:a16="http://schemas.microsoft.com/office/drawing/2014/main" id="{34B9514A-FFC0-4BB5-BA64-9818B3BDA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750" y="1747503"/>
            <a:ext cx="5827027" cy="2883756"/>
          </a:xfrm>
          <a:prstGeom prst="rect">
            <a:avLst/>
          </a:prstGeom>
        </p:spPr>
      </p:pic>
    </p:spTree>
    <p:extLst>
      <p:ext uri="{BB962C8B-B14F-4D97-AF65-F5344CB8AC3E}">
        <p14:creationId xmlns:p14="http://schemas.microsoft.com/office/powerpoint/2010/main" val="1342208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64</a:t>
            </a:fld>
            <a:endParaRPr kumimoji="1" lang="ja-JP" altLang="en-US" dirty="0"/>
          </a:p>
        </p:txBody>
      </p:sp>
      <p:sp>
        <p:nvSpPr>
          <p:cNvPr id="5" name="コンテンツ プレースホルダー 2">
            <a:extLst>
              <a:ext uri="{FF2B5EF4-FFF2-40B4-BE49-F238E27FC236}">
                <a16:creationId xmlns:a16="http://schemas.microsoft.com/office/drawing/2014/main" id="{51A45782-15F5-4A81-8A78-A1B74D04FD5E}"/>
              </a:ext>
            </a:extLst>
          </p:cNvPr>
          <p:cNvSpPr txBox="1">
            <a:spLocks/>
          </p:cNvSpPr>
          <p:nvPr/>
        </p:nvSpPr>
        <p:spPr>
          <a:xfrm>
            <a:off x="838200" y="1298736"/>
            <a:ext cx="4772186" cy="5113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3200" dirty="0"/>
              <a:t>東京海洋大学附属図書館</a:t>
            </a:r>
            <a:endParaRPr lang="en-US" altLang="ja-JP" sz="3200" dirty="0"/>
          </a:p>
          <a:p>
            <a:pPr marL="0" indent="0">
              <a:buClr>
                <a:srgbClr val="FF0000"/>
              </a:buClr>
              <a:buSzPct val="140000"/>
              <a:buNone/>
            </a:pPr>
            <a:r>
              <a:rPr lang="ja-JP" altLang="en-US" dirty="0"/>
              <a:t>　　　　　　　</a:t>
            </a:r>
            <a:endParaRPr lang="ja-JP" altLang="en-US" dirty="0">
              <a:solidFill>
                <a:srgbClr val="0070C0"/>
              </a:solidFill>
            </a:endParaRPr>
          </a:p>
        </p:txBody>
      </p:sp>
      <p:sp>
        <p:nvSpPr>
          <p:cNvPr id="7" name="正方形/長方形 6">
            <a:extLst>
              <a:ext uri="{FF2B5EF4-FFF2-40B4-BE49-F238E27FC236}">
                <a16:creationId xmlns:a16="http://schemas.microsoft.com/office/drawing/2014/main" id="{811F5D13-C34C-4E54-B1BC-980F087BB2DD}"/>
              </a:ext>
            </a:extLst>
          </p:cNvPr>
          <p:cNvSpPr/>
          <p:nvPr/>
        </p:nvSpPr>
        <p:spPr>
          <a:xfrm>
            <a:off x="7303607" y="4747669"/>
            <a:ext cx="2613985" cy="369332"/>
          </a:xfrm>
          <a:prstGeom prst="rect">
            <a:avLst/>
          </a:prstGeom>
          <a:solidFill>
            <a:schemeClr val="bg1"/>
          </a:solidFill>
          <a:ln>
            <a:solidFill>
              <a:schemeClr val="accent1"/>
            </a:solidFill>
          </a:ln>
        </p:spPr>
        <p:txBody>
          <a:bodyPr wrap="none">
            <a:spAutoFit/>
          </a:bodyPr>
          <a:lstStyle/>
          <a:p>
            <a:r>
              <a:rPr lang="en-US" altLang="ja-JP" dirty="0"/>
              <a:t>http://</a:t>
            </a:r>
            <a:r>
              <a:rPr lang="en-US" altLang="ja-JP" dirty="0" err="1"/>
              <a:t>lib.s.kaiyodai.ac.jp</a:t>
            </a:r>
            <a:r>
              <a:rPr lang="en-US" altLang="ja-JP" dirty="0"/>
              <a:t>/</a:t>
            </a:r>
            <a:endParaRPr lang="ja-JP" altLang="en-US" dirty="0"/>
          </a:p>
        </p:txBody>
      </p:sp>
      <p:sp>
        <p:nvSpPr>
          <p:cNvPr id="8" name="テキスト ボックス 7">
            <a:extLst>
              <a:ext uri="{FF2B5EF4-FFF2-40B4-BE49-F238E27FC236}">
                <a16:creationId xmlns:a16="http://schemas.microsoft.com/office/drawing/2014/main" id="{CDC374CB-7FE4-4080-8901-1CD71606360A}"/>
              </a:ext>
            </a:extLst>
          </p:cNvPr>
          <p:cNvSpPr txBox="1"/>
          <p:nvPr/>
        </p:nvSpPr>
        <p:spPr>
          <a:xfrm>
            <a:off x="6212280" y="1612550"/>
            <a:ext cx="5141520" cy="369332"/>
          </a:xfrm>
          <a:prstGeom prst="rect">
            <a:avLst/>
          </a:prstGeom>
          <a:noFill/>
        </p:spPr>
        <p:txBody>
          <a:bodyPr wrap="square" rtlCol="0">
            <a:spAutoFit/>
          </a:bodyPr>
          <a:lstStyle/>
          <a:p>
            <a:r>
              <a:rPr kumimoji="1" lang="en-US" altLang="ja-JP" dirty="0"/>
              <a:t>2020</a:t>
            </a:r>
            <a:r>
              <a:rPr kumimoji="1" lang="ja-JP" altLang="en-US" dirty="0"/>
              <a:t>年</a:t>
            </a:r>
            <a:r>
              <a:rPr kumimoji="1" lang="en-US" altLang="ja-JP" dirty="0"/>
              <a:t>11</a:t>
            </a:r>
            <a:r>
              <a:rPr kumimoji="1" lang="ja-JP" altLang="en-US" dirty="0"/>
              <a:t>月</a:t>
            </a:r>
            <a:r>
              <a:rPr kumimoji="1" lang="en-US" altLang="ja-JP" dirty="0"/>
              <a:t>11</a:t>
            </a:r>
            <a:r>
              <a:rPr lang="ja-JP" altLang="en-US" dirty="0"/>
              <a:t>日　</a:t>
            </a:r>
            <a:r>
              <a:rPr lang="zh-TW" altLang="en-US" dirty="0"/>
              <a:t>東京海洋大学附属図書館</a:t>
            </a:r>
            <a:r>
              <a:rPr lang="en-US" altLang="ja-JP" dirty="0"/>
              <a:t>HP</a:t>
            </a:r>
            <a:r>
              <a:rPr lang="ja-JP" altLang="en-US" dirty="0"/>
              <a:t>　</a:t>
            </a:r>
            <a:endParaRPr kumimoji="1" lang="ja-JP" altLang="en-US" dirty="0"/>
          </a:p>
        </p:txBody>
      </p:sp>
      <p:sp>
        <p:nvSpPr>
          <p:cNvPr id="10" name="タイトル 1">
            <a:extLst>
              <a:ext uri="{FF2B5EF4-FFF2-40B4-BE49-F238E27FC236}">
                <a16:creationId xmlns:a16="http://schemas.microsoft.com/office/drawing/2014/main" id="{CEAFE4F5-507F-4E4E-AA69-5125FF980F4A}"/>
              </a:ext>
            </a:extLst>
          </p:cNvPr>
          <p:cNvSpPr>
            <a:spLocks noGrp="1"/>
          </p:cNvSpPr>
          <p:nvPr>
            <p:ph type="title"/>
          </p:nvPr>
        </p:nvSpPr>
        <p:spPr>
          <a:xfrm>
            <a:off x="838200" y="365125"/>
            <a:ext cx="10515600" cy="735255"/>
          </a:xfrm>
        </p:spPr>
        <p:txBody>
          <a:bodyPr>
            <a:normAutofit fontScale="90000"/>
          </a:bodyPr>
          <a:lstStyle/>
          <a:p>
            <a:r>
              <a:rPr lang="ja-JP" altLang="en-US" sz="4000" dirty="0"/>
              <a:t>５．国内の大学図書館でのリモートサービスの試み</a:t>
            </a:r>
          </a:p>
        </p:txBody>
      </p:sp>
      <p:sp>
        <p:nvSpPr>
          <p:cNvPr id="11" name="コンテンツ プレースホルダー 2">
            <a:extLst>
              <a:ext uri="{FF2B5EF4-FFF2-40B4-BE49-F238E27FC236}">
                <a16:creationId xmlns:a16="http://schemas.microsoft.com/office/drawing/2014/main" id="{A045AABD-E8D3-48C3-98FD-0745C44F3BEE}"/>
              </a:ext>
            </a:extLst>
          </p:cNvPr>
          <p:cNvSpPr txBox="1">
            <a:spLocks/>
          </p:cNvSpPr>
          <p:nvPr/>
        </p:nvSpPr>
        <p:spPr>
          <a:xfrm>
            <a:off x="683218" y="1925664"/>
            <a:ext cx="5141520" cy="4430686"/>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FF0000"/>
              </a:buClr>
              <a:buSzPct val="140000"/>
              <a:buFont typeface="Wingdings" panose="05000000000000000000" pitchFamily="2" charset="2"/>
              <a:buChar char="Ø"/>
            </a:pPr>
            <a:r>
              <a:rPr lang="ja-JP" altLang="en-US" dirty="0"/>
              <a:t>リモートアクセス（学外から契約している電子リソース（電子ジャーナル、文献データベース）を利用</a:t>
            </a:r>
            <a:endParaRPr lang="en-US" altLang="ja-JP" dirty="0"/>
          </a:p>
          <a:p>
            <a:pPr>
              <a:buClr>
                <a:srgbClr val="FF0000"/>
              </a:buClr>
              <a:buSzPct val="140000"/>
              <a:buFont typeface="Wingdings" panose="05000000000000000000" pitchFamily="2" charset="2"/>
              <a:buChar char="Ø"/>
            </a:pPr>
            <a:r>
              <a:rPr lang="en-US" altLang="ja-JP" dirty="0"/>
              <a:t>9</a:t>
            </a:r>
            <a:r>
              <a:rPr lang="ja-JP" altLang="en-US" dirty="0"/>
              <a:t>月</a:t>
            </a:r>
            <a:r>
              <a:rPr lang="en-US" altLang="ja-JP" dirty="0"/>
              <a:t>23</a:t>
            </a:r>
            <a:r>
              <a:rPr lang="ja-JP" altLang="en-US" dirty="0"/>
              <a:t>日</a:t>
            </a:r>
            <a:r>
              <a:rPr lang="en-US" altLang="ja-JP" dirty="0"/>
              <a:t>(</a:t>
            </a:r>
            <a:r>
              <a:rPr lang="ja-JP" altLang="en-US" dirty="0"/>
              <a:t>水</a:t>
            </a:r>
            <a:r>
              <a:rPr lang="en-US" altLang="ja-JP" dirty="0"/>
              <a:t>)</a:t>
            </a:r>
            <a:r>
              <a:rPr lang="ja-JP" altLang="en-US" dirty="0"/>
              <a:t>より開館し、一部サービスを再開</a:t>
            </a:r>
            <a:endParaRPr lang="en-US" altLang="ja-JP" dirty="0"/>
          </a:p>
          <a:p>
            <a:pPr>
              <a:buClr>
                <a:srgbClr val="FF0000"/>
              </a:buClr>
              <a:buSzPct val="140000"/>
              <a:buFont typeface="Wingdings" panose="05000000000000000000" pitchFamily="2" charset="2"/>
              <a:buChar char="Ø"/>
            </a:pPr>
            <a:r>
              <a:rPr lang="ja-JP" altLang="en-US" dirty="0"/>
              <a:t>当面の間、学外者の入館不可</a:t>
            </a: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sz="1800" u="sng" dirty="0">
              <a:solidFill>
                <a:srgbClr val="0070C0"/>
              </a:solidFill>
            </a:endParaRPr>
          </a:p>
        </p:txBody>
      </p:sp>
      <p:pic>
        <p:nvPicPr>
          <p:cNvPr id="9" name="図 8" descr="グラフィカル ユーザー インターフェイス&#10;&#10;自動的に生成された説明">
            <a:extLst>
              <a:ext uri="{FF2B5EF4-FFF2-40B4-BE49-F238E27FC236}">
                <a16:creationId xmlns:a16="http://schemas.microsoft.com/office/drawing/2014/main" id="{A039523C-DD68-4373-A488-C5B72442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367" y="2187501"/>
            <a:ext cx="5951351" cy="2404414"/>
          </a:xfrm>
          <a:prstGeom prst="rect">
            <a:avLst/>
          </a:prstGeom>
          <a:ln>
            <a:solidFill>
              <a:schemeClr val="tx1"/>
            </a:solidFill>
          </a:ln>
        </p:spPr>
      </p:pic>
    </p:spTree>
    <p:extLst>
      <p:ext uri="{BB962C8B-B14F-4D97-AF65-F5344CB8AC3E}">
        <p14:creationId xmlns:p14="http://schemas.microsoft.com/office/powerpoint/2010/main" val="32534616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65</a:t>
            </a:fld>
            <a:endParaRPr kumimoji="1" lang="ja-JP" altLang="en-US" dirty="0"/>
          </a:p>
        </p:txBody>
      </p:sp>
      <p:sp>
        <p:nvSpPr>
          <p:cNvPr id="5" name="コンテンツ プレースホルダー 2">
            <a:extLst>
              <a:ext uri="{FF2B5EF4-FFF2-40B4-BE49-F238E27FC236}">
                <a16:creationId xmlns:a16="http://schemas.microsoft.com/office/drawing/2014/main" id="{51A45782-15F5-4A81-8A78-A1B74D04FD5E}"/>
              </a:ext>
            </a:extLst>
          </p:cNvPr>
          <p:cNvSpPr txBox="1">
            <a:spLocks/>
          </p:cNvSpPr>
          <p:nvPr/>
        </p:nvSpPr>
        <p:spPr>
          <a:xfrm>
            <a:off x="838200" y="1298736"/>
            <a:ext cx="4772186" cy="5113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FF0000"/>
              </a:buClr>
              <a:buSzPct val="140000"/>
              <a:buNone/>
            </a:pPr>
            <a:r>
              <a:rPr lang="ja-JP" altLang="en-US" sz="3200" dirty="0"/>
              <a:t>東京海洋大学附属図書館</a:t>
            </a:r>
            <a:endParaRPr lang="en-US" altLang="ja-JP" sz="3200" dirty="0"/>
          </a:p>
          <a:p>
            <a:pPr marL="0" indent="0">
              <a:buClr>
                <a:srgbClr val="FF0000"/>
              </a:buClr>
              <a:buSzPct val="140000"/>
              <a:buNone/>
            </a:pPr>
            <a:r>
              <a:rPr lang="ja-JP" altLang="en-US" dirty="0"/>
              <a:t>　　　　　　　</a:t>
            </a:r>
            <a:endParaRPr lang="ja-JP" altLang="en-US" dirty="0">
              <a:solidFill>
                <a:srgbClr val="0070C0"/>
              </a:solidFill>
            </a:endParaRPr>
          </a:p>
        </p:txBody>
      </p:sp>
      <p:sp>
        <p:nvSpPr>
          <p:cNvPr id="7" name="正方形/長方形 6">
            <a:extLst>
              <a:ext uri="{FF2B5EF4-FFF2-40B4-BE49-F238E27FC236}">
                <a16:creationId xmlns:a16="http://schemas.microsoft.com/office/drawing/2014/main" id="{811F5D13-C34C-4E54-B1BC-980F087BB2DD}"/>
              </a:ext>
            </a:extLst>
          </p:cNvPr>
          <p:cNvSpPr/>
          <p:nvPr/>
        </p:nvSpPr>
        <p:spPr>
          <a:xfrm>
            <a:off x="7303607" y="4843763"/>
            <a:ext cx="4147930" cy="369332"/>
          </a:xfrm>
          <a:prstGeom prst="rect">
            <a:avLst/>
          </a:prstGeom>
          <a:solidFill>
            <a:schemeClr val="bg1"/>
          </a:solidFill>
          <a:ln>
            <a:solidFill>
              <a:schemeClr val="accent1"/>
            </a:solidFill>
          </a:ln>
        </p:spPr>
        <p:txBody>
          <a:bodyPr wrap="none">
            <a:spAutoFit/>
          </a:bodyPr>
          <a:lstStyle/>
          <a:p>
            <a:r>
              <a:rPr lang="en-US" altLang="ja-JP" dirty="0"/>
              <a:t>https://</a:t>
            </a:r>
            <a:r>
              <a:rPr lang="en-US" altLang="ja-JP" dirty="0" err="1"/>
              <a:t>lib.s.kaiyodai.ac.jp</a:t>
            </a:r>
            <a:r>
              <a:rPr lang="en-US" altLang="ja-JP" dirty="0"/>
              <a:t>/</a:t>
            </a:r>
            <a:r>
              <a:rPr lang="en-US" altLang="ja-JP" dirty="0" err="1"/>
              <a:t>online_lecture</a:t>
            </a:r>
            <a:r>
              <a:rPr lang="en-US" altLang="ja-JP" dirty="0"/>
              <a:t>/</a:t>
            </a:r>
            <a:endParaRPr lang="ja-JP" altLang="en-US" dirty="0"/>
          </a:p>
        </p:txBody>
      </p:sp>
      <p:sp>
        <p:nvSpPr>
          <p:cNvPr id="8" name="テキスト ボックス 7">
            <a:extLst>
              <a:ext uri="{FF2B5EF4-FFF2-40B4-BE49-F238E27FC236}">
                <a16:creationId xmlns:a16="http://schemas.microsoft.com/office/drawing/2014/main" id="{CDC374CB-7FE4-4080-8901-1CD71606360A}"/>
              </a:ext>
            </a:extLst>
          </p:cNvPr>
          <p:cNvSpPr txBox="1"/>
          <p:nvPr/>
        </p:nvSpPr>
        <p:spPr>
          <a:xfrm>
            <a:off x="6212280" y="1612550"/>
            <a:ext cx="5141520" cy="369332"/>
          </a:xfrm>
          <a:prstGeom prst="rect">
            <a:avLst/>
          </a:prstGeom>
          <a:noFill/>
        </p:spPr>
        <p:txBody>
          <a:bodyPr wrap="square" rtlCol="0">
            <a:spAutoFit/>
          </a:bodyPr>
          <a:lstStyle/>
          <a:p>
            <a:r>
              <a:rPr kumimoji="1" lang="en-US" altLang="ja-JP" dirty="0"/>
              <a:t>2020</a:t>
            </a:r>
            <a:r>
              <a:rPr kumimoji="1" lang="ja-JP" altLang="en-US" dirty="0"/>
              <a:t>年</a:t>
            </a:r>
            <a:r>
              <a:rPr kumimoji="1" lang="en-US" altLang="ja-JP" dirty="0"/>
              <a:t>11</a:t>
            </a:r>
            <a:r>
              <a:rPr kumimoji="1" lang="ja-JP" altLang="en-US" dirty="0"/>
              <a:t>月</a:t>
            </a:r>
            <a:r>
              <a:rPr kumimoji="1" lang="en-US" altLang="ja-JP" dirty="0"/>
              <a:t>11</a:t>
            </a:r>
            <a:r>
              <a:rPr lang="ja-JP" altLang="en-US" dirty="0"/>
              <a:t>日　</a:t>
            </a:r>
            <a:r>
              <a:rPr lang="zh-TW" altLang="en-US" dirty="0"/>
              <a:t>東京海洋大学附属図書館</a:t>
            </a:r>
            <a:r>
              <a:rPr lang="en-US" altLang="ja-JP" dirty="0"/>
              <a:t>HP</a:t>
            </a:r>
            <a:r>
              <a:rPr lang="ja-JP" altLang="en-US" dirty="0"/>
              <a:t>　</a:t>
            </a:r>
            <a:endParaRPr kumimoji="1" lang="ja-JP" altLang="en-US" dirty="0"/>
          </a:p>
        </p:txBody>
      </p:sp>
      <p:sp>
        <p:nvSpPr>
          <p:cNvPr id="10" name="タイトル 1">
            <a:extLst>
              <a:ext uri="{FF2B5EF4-FFF2-40B4-BE49-F238E27FC236}">
                <a16:creationId xmlns:a16="http://schemas.microsoft.com/office/drawing/2014/main" id="{CEAFE4F5-507F-4E4E-AA69-5125FF980F4A}"/>
              </a:ext>
            </a:extLst>
          </p:cNvPr>
          <p:cNvSpPr>
            <a:spLocks noGrp="1"/>
          </p:cNvSpPr>
          <p:nvPr>
            <p:ph type="title"/>
          </p:nvPr>
        </p:nvSpPr>
        <p:spPr>
          <a:xfrm>
            <a:off x="838200" y="365125"/>
            <a:ext cx="10515600" cy="735255"/>
          </a:xfrm>
        </p:spPr>
        <p:txBody>
          <a:bodyPr>
            <a:normAutofit fontScale="90000"/>
          </a:bodyPr>
          <a:lstStyle/>
          <a:p>
            <a:r>
              <a:rPr lang="ja-JP" altLang="en-US" sz="4000" dirty="0"/>
              <a:t>５．国内の大学図書館でのリモートサービスの試み</a:t>
            </a:r>
          </a:p>
        </p:txBody>
      </p:sp>
      <p:sp>
        <p:nvSpPr>
          <p:cNvPr id="11" name="コンテンツ プレースホルダー 2">
            <a:extLst>
              <a:ext uri="{FF2B5EF4-FFF2-40B4-BE49-F238E27FC236}">
                <a16:creationId xmlns:a16="http://schemas.microsoft.com/office/drawing/2014/main" id="{A045AABD-E8D3-48C3-98FD-0745C44F3BEE}"/>
              </a:ext>
            </a:extLst>
          </p:cNvPr>
          <p:cNvSpPr txBox="1">
            <a:spLocks/>
          </p:cNvSpPr>
          <p:nvPr/>
        </p:nvSpPr>
        <p:spPr>
          <a:xfrm>
            <a:off x="679204" y="1987056"/>
            <a:ext cx="5141520" cy="4430686"/>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FF0000"/>
              </a:buClr>
              <a:buSzPct val="140000"/>
              <a:buFont typeface="Wingdings" panose="05000000000000000000" pitchFamily="2" charset="2"/>
              <a:buChar char="Ø"/>
            </a:pPr>
            <a:r>
              <a:rPr lang="ja-JP" altLang="en-US" dirty="0"/>
              <a:t>遠隔授業ガイド（オンライン授業）の公開　の受講方法、実施方法を紹介。学生用、教員用</a:t>
            </a:r>
            <a:endParaRPr lang="en-US" altLang="ja-JP" dirty="0"/>
          </a:p>
          <a:p>
            <a:pPr>
              <a:buClr>
                <a:srgbClr val="FF0000"/>
              </a:buClr>
              <a:buSzPct val="140000"/>
              <a:buFont typeface="Wingdings" panose="05000000000000000000" pitchFamily="2" charset="2"/>
              <a:buChar char="Ø"/>
            </a:pPr>
            <a:r>
              <a:rPr lang="ja-JP" altLang="en-US" dirty="0"/>
              <a:t>デジタル版図書館利用ガイダンス（</a:t>
            </a:r>
            <a:r>
              <a:rPr lang="en-US" altLang="ja-JP" dirty="0"/>
              <a:t>2020</a:t>
            </a:r>
            <a:r>
              <a:rPr lang="ja-JP" altLang="en-US" dirty="0"/>
              <a:t>年度前学期・新入生向け）の公開、新入生用の回答フォームあり</a:t>
            </a:r>
            <a:endParaRPr lang="en-US" altLang="ja-JP" dirty="0"/>
          </a:p>
          <a:p>
            <a:pPr>
              <a:buClr>
                <a:srgbClr val="FF0000"/>
              </a:buClr>
              <a:buSzPct val="140000"/>
              <a:buFont typeface="Wingdings" panose="05000000000000000000" pitchFamily="2" charset="2"/>
              <a:buChar char="Ø"/>
            </a:pPr>
            <a:r>
              <a:rPr lang="ja-JP" altLang="en-US" dirty="0"/>
              <a:t>館内ツアー動画（</a:t>
            </a:r>
            <a:r>
              <a:rPr lang="en-US" altLang="ja-JP" dirty="0"/>
              <a:t>YouTube)</a:t>
            </a:r>
            <a:r>
              <a:rPr lang="ja-JP" altLang="en-US" dirty="0"/>
              <a:t>　　　　</a:t>
            </a:r>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en-US" altLang="ja-JP" dirty="0"/>
          </a:p>
          <a:p>
            <a:pPr>
              <a:buClr>
                <a:srgbClr val="FF0000"/>
              </a:buClr>
              <a:buSzPct val="140000"/>
              <a:buFont typeface="Wingdings" panose="05000000000000000000" pitchFamily="2" charset="2"/>
              <a:buChar char="Ø"/>
            </a:pPr>
            <a:endParaRPr lang="ja-JP" altLang="en-US" sz="1800" u="sng" dirty="0">
              <a:solidFill>
                <a:srgbClr val="0070C0"/>
              </a:solidFill>
            </a:endParaRPr>
          </a:p>
        </p:txBody>
      </p:sp>
      <p:sp>
        <p:nvSpPr>
          <p:cNvPr id="12" name="コンテンツ プレースホルダー 2">
            <a:extLst>
              <a:ext uri="{FF2B5EF4-FFF2-40B4-BE49-F238E27FC236}">
                <a16:creationId xmlns:a16="http://schemas.microsoft.com/office/drawing/2014/main" id="{EF394A59-34D6-4065-A64E-45A715AA9DDF}"/>
              </a:ext>
            </a:extLst>
          </p:cNvPr>
          <p:cNvSpPr txBox="1">
            <a:spLocks/>
          </p:cNvSpPr>
          <p:nvPr/>
        </p:nvSpPr>
        <p:spPr>
          <a:xfrm>
            <a:off x="6096000" y="5245450"/>
            <a:ext cx="4772187" cy="3006671"/>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FF0000"/>
              </a:buClr>
              <a:buSzPct val="140000"/>
              <a:buFont typeface="Wingdings" panose="05000000000000000000" pitchFamily="2" charset="2"/>
              <a:buChar char="Ø"/>
            </a:pPr>
            <a:endParaRPr lang="ja-JP" altLang="en-US" sz="1800" u="sng" dirty="0">
              <a:solidFill>
                <a:srgbClr val="0070C0"/>
              </a:solidFill>
            </a:endParaRPr>
          </a:p>
        </p:txBody>
      </p:sp>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216E591A-0F0C-4931-AF51-7C5B1BC12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3531" y="2045165"/>
            <a:ext cx="5439018" cy="2767670"/>
          </a:xfrm>
          <a:prstGeom prst="rect">
            <a:avLst/>
          </a:prstGeom>
          <a:ln>
            <a:solidFill>
              <a:schemeClr val="tx1"/>
            </a:solidFill>
          </a:ln>
        </p:spPr>
      </p:pic>
      <p:sp>
        <p:nvSpPr>
          <p:cNvPr id="13" name="矢印: 右 12">
            <a:extLst>
              <a:ext uri="{FF2B5EF4-FFF2-40B4-BE49-F238E27FC236}">
                <a16:creationId xmlns:a16="http://schemas.microsoft.com/office/drawing/2014/main" id="{77C78A6D-3BF1-4F34-9ECE-5AEA54B624CC}"/>
              </a:ext>
            </a:extLst>
          </p:cNvPr>
          <p:cNvSpPr/>
          <p:nvPr/>
        </p:nvSpPr>
        <p:spPr>
          <a:xfrm rot="4779420">
            <a:off x="8478134" y="2315848"/>
            <a:ext cx="977988" cy="449451"/>
          </a:xfrm>
          <a:prstGeom prst="rightArrow">
            <a:avLst>
              <a:gd name="adj1" fmla="val 50000"/>
              <a:gd name="adj2" fmla="val 49381"/>
            </a:avLst>
          </a:prstGeom>
          <a:solidFill>
            <a:srgbClr val="FF4E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62066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28" y="191184"/>
            <a:ext cx="10704872" cy="974139"/>
          </a:xfrm>
        </p:spPr>
        <p:txBody>
          <a:bodyPr>
            <a:normAutofit/>
          </a:bodyPr>
          <a:lstStyle/>
          <a:p>
            <a:r>
              <a:rPr lang="ja-JP" altLang="en-US" sz="4000" dirty="0"/>
              <a:t>６．大学図書館リモートサービスの今後の可能性</a:t>
            </a:r>
          </a:p>
        </p:txBody>
      </p:sp>
      <p:sp>
        <p:nvSpPr>
          <p:cNvPr id="6" name="コンテンツ プレースホルダー 2"/>
          <p:cNvSpPr>
            <a:spLocks noGrp="1"/>
          </p:cNvSpPr>
          <p:nvPr>
            <p:ph idx="1"/>
          </p:nvPr>
        </p:nvSpPr>
        <p:spPr>
          <a:xfrm>
            <a:off x="648927" y="1165323"/>
            <a:ext cx="10438173" cy="5064996"/>
          </a:xfrm>
        </p:spPr>
        <p:txBody>
          <a:bodyPr>
            <a:normAutofit/>
          </a:bodyPr>
          <a:lstStyle/>
          <a:p>
            <a:pPr marL="0" indent="0">
              <a:buClr>
                <a:srgbClr val="FF0000"/>
              </a:buClr>
              <a:buSzPct val="140000"/>
              <a:buNone/>
            </a:pPr>
            <a:r>
              <a:rPr lang="ja-JP" altLang="en-US" sz="3900" dirty="0">
                <a:latin typeface="ＭＳ Ｐゴシック" panose="020B0600070205080204" pitchFamily="50" charset="-128"/>
              </a:rPr>
              <a:t>リモートサービスの提供の形態</a:t>
            </a:r>
            <a:endParaRPr lang="en-US" altLang="ja-JP" dirty="0">
              <a:latin typeface="ＭＳ Ｐゴシック" panose="020B0600070205080204" pitchFamily="50" charset="-128"/>
            </a:endParaRPr>
          </a:p>
          <a:p>
            <a:pPr marL="514350" indent="-514350">
              <a:buClr>
                <a:srgbClr val="FF0000"/>
              </a:buClr>
              <a:buSzPct val="140000"/>
              <a:buFont typeface="+mj-lt"/>
              <a:buAutoNum type="arabicPeriod"/>
            </a:pPr>
            <a:r>
              <a:rPr lang="ja-JP" altLang="en-US" dirty="0"/>
              <a:t>従来から提供している電子ジャーナルや書籍などを拡充あるいは利用の促進をすることで、リモートサービスを拡充している。</a:t>
            </a:r>
          </a:p>
          <a:p>
            <a:pPr marL="514350" indent="-514350">
              <a:buClr>
                <a:srgbClr val="FF0000"/>
              </a:buClr>
              <a:buSzPct val="140000"/>
              <a:buFont typeface="+mj-lt"/>
              <a:buAutoNum type="arabicPeriod"/>
            </a:pPr>
            <a:r>
              <a:rPr lang="ja-JP" altLang="en-US" dirty="0"/>
              <a:t>大学の授業のオンラインへの移行に伴い、リモートで教員のデジタル教材の作成相談や支援に取り組む</a:t>
            </a:r>
            <a:endParaRPr lang="en-US" altLang="ja-JP" dirty="0"/>
          </a:p>
          <a:p>
            <a:pPr marL="514350" indent="-514350">
              <a:buClr>
                <a:srgbClr val="FF0000"/>
              </a:buClr>
              <a:buSzPct val="140000"/>
              <a:buFont typeface="+mj-lt"/>
              <a:buAutoNum type="arabicPeriod"/>
            </a:pPr>
            <a:r>
              <a:rPr lang="ja-JP" altLang="en-US" dirty="0"/>
              <a:t>学生のオンライン授業へのレファレンス相談や教材の支援をリモートで行い、様々なガイドを</a:t>
            </a:r>
            <a:r>
              <a:rPr lang="en-US" altLang="ja-JP" dirty="0"/>
              <a:t>PDF</a:t>
            </a:r>
            <a:r>
              <a:rPr lang="ja-JP" altLang="en-US" dirty="0"/>
              <a:t>だけでなく</a:t>
            </a:r>
            <a:r>
              <a:rPr lang="en-US" altLang="ja-JP" dirty="0"/>
              <a:t>YouTube</a:t>
            </a:r>
            <a:r>
              <a:rPr lang="ja-JP" altLang="en-US" dirty="0"/>
              <a:t>などの動画で発信する。</a:t>
            </a:r>
            <a:endParaRPr lang="en-US" altLang="ja-JP" dirty="0"/>
          </a:p>
          <a:p>
            <a:pPr marL="514350" indent="-514350">
              <a:buClr>
                <a:srgbClr val="FF0000"/>
              </a:buClr>
              <a:buSzPct val="140000"/>
              <a:buFont typeface="+mj-lt"/>
              <a:buAutoNum type="arabicPeriod"/>
            </a:pPr>
            <a:r>
              <a:rPr lang="ja-JP" altLang="en-US" dirty="0"/>
              <a:t>従来の館内型の講座や講演会を</a:t>
            </a:r>
            <a:r>
              <a:rPr lang="en-US" altLang="ja-JP" dirty="0"/>
              <a:t>Zoom</a:t>
            </a:r>
            <a:r>
              <a:rPr lang="ja-JP" altLang="en-US" dirty="0"/>
              <a:t>などを利用してリアルタイムでリモート提供する。</a:t>
            </a: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66</a:t>
            </a:fld>
            <a:endParaRPr kumimoji="1" lang="ja-JP" altLang="en-US" dirty="0"/>
          </a:p>
        </p:txBody>
      </p:sp>
    </p:spTree>
    <p:extLst>
      <p:ext uri="{BB962C8B-B14F-4D97-AF65-F5344CB8AC3E}">
        <p14:creationId xmlns:p14="http://schemas.microsoft.com/office/powerpoint/2010/main" val="32882618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874946" y="1165323"/>
            <a:ext cx="10130512" cy="4303464"/>
          </a:xfrm>
          <a:ln>
            <a:noFill/>
          </a:ln>
        </p:spPr>
        <p:txBody>
          <a:bodyPr>
            <a:normAutofit/>
          </a:bodyPr>
          <a:lstStyle/>
          <a:p>
            <a:pPr marL="0" indent="0">
              <a:buClr>
                <a:srgbClr val="FF0000"/>
              </a:buClr>
              <a:buSzPct val="140000"/>
              <a:buNone/>
            </a:pPr>
            <a:r>
              <a:rPr lang="ja-JP" altLang="en-US" sz="4000" dirty="0"/>
              <a:t>オンライン授業と対面授業のハイブリッド学期の時期におけるリモートサービス提供の課題</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67</a:t>
            </a:fld>
            <a:endParaRPr kumimoji="1" lang="ja-JP" altLang="en-US"/>
          </a:p>
        </p:txBody>
      </p:sp>
      <p:sp>
        <p:nvSpPr>
          <p:cNvPr id="14" name="テキスト ボックス 13">
            <a:extLst>
              <a:ext uri="{FF2B5EF4-FFF2-40B4-BE49-F238E27FC236}">
                <a16:creationId xmlns:a16="http://schemas.microsoft.com/office/drawing/2014/main" id="{EB3C57A0-7E17-4286-9990-C50B7D892BAD}"/>
              </a:ext>
            </a:extLst>
          </p:cNvPr>
          <p:cNvSpPr txBox="1"/>
          <p:nvPr/>
        </p:nvSpPr>
        <p:spPr>
          <a:xfrm>
            <a:off x="2088702" y="2606465"/>
            <a:ext cx="6521898" cy="2862322"/>
          </a:xfrm>
          <a:prstGeom prst="rect">
            <a:avLst/>
          </a:prstGeom>
          <a:noFill/>
          <a:ln w="25400">
            <a:solidFill>
              <a:srgbClr val="FF0000"/>
            </a:solidFill>
          </a:ln>
        </p:spPr>
        <p:txBody>
          <a:bodyPr wrap="square" rtlCol="0">
            <a:spAutoFit/>
          </a:bodyPr>
          <a:lstStyle/>
          <a:p>
            <a:r>
              <a:rPr lang="ja-JP" altLang="en-US" sz="3600" dirty="0"/>
              <a:t>米国のコーネル大学図書館での３つの視点の重要性</a:t>
            </a:r>
            <a:endParaRPr lang="en-US" altLang="ja-JP" sz="3600" dirty="0"/>
          </a:p>
          <a:p>
            <a:pPr marL="571500" indent="-571500">
              <a:buClr>
                <a:srgbClr val="FF4E31"/>
              </a:buClr>
              <a:buFont typeface="Wingdings" panose="05000000000000000000" pitchFamily="2" charset="2"/>
              <a:buChar char="Ø"/>
            </a:pPr>
            <a:r>
              <a:rPr lang="ja-JP" altLang="en-US" sz="3600" dirty="0"/>
              <a:t>リモート教育と授業支援</a:t>
            </a:r>
            <a:endParaRPr lang="en-US" altLang="ja-JP" sz="3600" dirty="0"/>
          </a:p>
          <a:p>
            <a:pPr marL="571500" indent="-571500">
              <a:buClr>
                <a:srgbClr val="FF4E31"/>
              </a:buClr>
              <a:buFont typeface="Wingdings" panose="05000000000000000000" pitchFamily="2" charset="2"/>
              <a:buChar char="Ø"/>
            </a:pPr>
            <a:r>
              <a:rPr lang="ja-JP" altLang="en-US" sz="3600" dirty="0"/>
              <a:t>リモート学習の資料への支援</a:t>
            </a:r>
            <a:endParaRPr lang="en-US" altLang="ja-JP" sz="3600" dirty="0"/>
          </a:p>
          <a:p>
            <a:pPr marL="571500" indent="-571500">
              <a:buClr>
                <a:srgbClr val="FF4E31"/>
              </a:buClr>
              <a:buFont typeface="Wingdings" panose="05000000000000000000" pitchFamily="2" charset="2"/>
              <a:buChar char="Ø"/>
            </a:pPr>
            <a:r>
              <a:rPr lang="ja-JP" altLang="en-US" sz="3600" dirty="0"/>
              <a:t>研究へのリモート支援</a:t>
            </a:r>
            <a:endParaRPr kumimoji="1" lang="en-US" altLang="ja-JP" sz="2800" dirty="0">
              <a:highlight>
                <a:srgbClr val="FFFF00"/>
              </a:highlight>
            </a:endParaRPr>
          </a:p>
        </p:txBody>
      </p:sp>
      <p:sp>
        <p:nvSpPr>
          <p:cNvPr id="10" name="タイトル 1">
            <a:extLst>
              <a:ext uri="{FF2B5EF4-FFF2-40B4-BE49-F238E27FC236}">
                <a16:creationId xmlns:a16="http://schemas.microsoft.com/office/drawing/2014/main" id="{8ABE75C2-6DC7-4A80-A562-7BE6F9567F6E}"/>
              </a:ext>
            </a:extLst>
          </p:cNvPr>
          <p:cNvSpPr>
            <a:spLocks noGrp="1"/>
          </p:cNvSpPr>
          <p:nvPr>
            <p:ph type="title"/>
          </p:nvPr>
        </p:nvSpPr>
        <p:spPr>
          <a:xfrm>
            <a:off x="648928" y="191184"/>
            <a:ext cx="10704872" cy="974139"/>
          </a:xfrm>
        </p:spPr>
        <p:txBody>
          <a:bodyPr>
            <a:normAutofit/>
          </a:bodyPr>
          <a:lstStyle/>
          <a:p>
            <a:r>
              <a:rPr lang="ja-JP" altLang="en-US" sz="4000" dirty="0"/>
              <a:t>６．大学図書館リモートサービスの今後の可能性</a:t>
            </a:r>
          </a:p>
        </p:txBody>
      </p:sp>
    </p:spTree>
    <p:extLst>
      <p:ext uri="{BB962C8B-B14F-4D97-AF65-F5344CB8AC3E}">
        <p14:creationId xmlns:p14="http://schemas.microsoft.com/office/powerpoint/2010/main" val="26112292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1348335" y="2773901"/>
            <a:ext cx="9306058" cy="2804060"/>
          </a:xfrm>
          <a:ln>
            <a:noFill/>
          </a:ln>
        </p:spPr>
        <p:txBody>
          <a:bodyPr>
            <a:normAutofit fontScale="92500"/>
          </a:bodyPr>
          <a:lstStyle/>
          <a:p>
            <a:pPr>
              <a:buClr>
                <a:srgbClr val="FF0000"/>
              </a:buClr>
              <a:buSzPct val="140000"/>
              <a:buFont typeface="Wingdings" panose="05000000000000000000" pitchFamily="2" charset="2"/>
              <a:buChar char="Ø"/>
            </a:pPr>
            <a:r>
              <a:rPr lang="ja-JP" altLang="en-US" sz="3200" dirty="0"/>
              <a:t>学生の図書館利用への支援</a:t>
            </a:r>
            <a:endParaRPr lang="en-US" altLang="ja-JP" sz="3200" dirty="0"/>
          </a:p>
          <a:p>
            <a:pPr>
              <a:buClr>
                <a:srgbClr val="FF0000"/>
              </a:buClr>
              <a:buSzPct val="140000"/>
              <a:buFont typeface="Wingdings" panose="05000000000000000000" pitchFamily="2" charset="2"/>
              <a:buChar char="Ø"/>
            </a:pPr>
            <a:r>
              <a:rPr lang="ja-JP" altLang="en-US" sz="3200" dirty="0"/>
              <a:t>学生のオンライン授業と学習資料への支援</a:t>
            </a:r>
            <a:endParaRPr lang="en-US" altLang="ja-JP" sz="3200" dirty="0"/>
          </a:p>
          <a:p>
            <a:pPr>
              <a:buClr>
                <a:srgbClr val="FF0000"/>
              </a:buClr>
              <a:buSzPct val="140000"/>
              <a:buFont typeface="Wingdings" panose="05000000000000000000" pitchFamily="2" charset="2"/>
              <a:buChar char="Ø"/>
            </a:pPr>
            <a:r>
              <a:rPr lang="ja-JP" altLang="en-US" sz="3200" dirty="0"/>
              <a:t>教員のオンライン授業の教材作成と研究への支援</a:t>
            </a:r>
            <a:endParaRPr lang="en-US" altLang="ja-JP" sz="3200" dirty="0"/>
          </a:p>
          <a:p>
            <a:pPr marL="0" indent="0">
              <a:buClr>
                <a:srgbClr val="FF0000"/>
              </a:buClr>
              <a:buSzPct val="140000"/>
              <a:buNone/>
            </a:pPr>
            <a:r>
              <a:rPr lang="ja-JP" altLang="en-US" sz="3200" dirty="0"/>
              <a:t>３つを大学図書館として総合的にリモートサービスを改善・拡充することで支援するという視点が大切ではないか</a:t>
            </a:r>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68</a:t>
            </a:fld>
            <a:endParaRPr kumimoji="1" lang="ja-JP" altLang="en-US"/>
          </a:p>
        </p:txBody>
      </p:sp>
      <p:sp>
        <p:nvSpPr>
          <p:cNvPr id="8" name="タイトル 1">
            <a:extLst>
              <a:ext uri="{FF2B5EF4-FFF2-40B4-BE49-F238E27FC236}">
                <a16:creationId xmlns:a16="http://schemas.microsoft.com/office/drawing/2014/main" id="{17221EDE-2539-4898-80E6-A7AFE2FCF5E0}"/>
              </a:ext>
            </a:extLst>
          </p:cNvPr>
          <p:cNvSpPr>
            <a:spLocks noGrp="1"/>
          </p:cNvSpPr>
          <p:nvPr>
            <p:ph type="title"/>
          </p:nvPr>
        </p:nvSpPr>
        <p:spPr>
          <a:xfrm>
            <a:off x="648928" y="191184"/>
            <a:ext cx="10704872" cy="974139"/>
          </a:xfrm>
        </p:spPr>
        <p:txBody>
          <a:bodyPr>
            <a:normAutofit/>
          </a:bodyPr>
          <a:lstStyle/>
          <a:p>
            <a:r>
              <a:rPr lang="ja-JP" altLang="en-US" sz="4000" dirty="0"/>
              <a:t>６．大学図書館リモートサービスの今後の可能性</a:t>
            </a:r>
          </a:p>
        </p:txBody>
      </p:sp>
      <p:sp>
        <p:nvSpPr>
          <p:cNvPr id="2" name="正方形/長方形 1">
            <a:extLst>
              <a:ext uri="{FF2B5EF4-FFF2-40B4-BE49-F238E27FC236}">
                <a16:creationId xmlns:a16="http://schemas.microsoft.com/office/drawing/2014/main" id="{7E7C00D8-2367-457F-A230-E817C0E6DA34}"/>
              </a:ext>
            </a:extLst>
          </p:cNvPr>
          <p:cNvSpPr/>
          <p:nvPr/>
        </p:nvSpPr>
        <p:spPr>
          <a:xfrm>
            <a:off x="1348334" y="1171733"/>
            <a:ext cx="7262265" cy="1323439"/>
          </a:xfrm>
          <a:prstGeom prst="rect">
            <a:avLst/>
          </a:prstGeom>
        </p:spPr>
        <p:txBody>
          <a:bodyPr wrap="square">
            <a:spAutoFit/>
          </a:bodyPr>
          <a:lstStyle/>
          <a:p>
            <a:pPr>
              <a:buClr>
                <a:srgbClr val="FF0000"/>
              </a:buClr>
              <a:buSzPct val="140000"/>
            </a:pPr>
            <a:r>
              <a:rPr lang="ja-JP" altLang="en-US" sz="4000" dirty="0"/>
              <a:t>日本の大学でのリモートサービス提供への課題</a:t>
            </a:r>
          </a:p>
        </p:txBody>
      </p:sp>
    </p:spTree>
    <p:extLst>
      <p:ext uri="{BB962C8B-B14F-4D97-AF65-F5344CB8AC3E}">
        <p14:creationId xmlns:p14="http://schemas.microsoft.com/office/powerpoint/2010/main" val="14830176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743564" y="1004650"/>
            <a:ext cx="10704872" cy="5351700"/>
          </a:xfrm>
          <a:ln>
            <a:noFill/>
          </a:ln>
        </p:spPr>
        <p:txBody>
          <a:bodyPr>
            <a:normAutofit lnSpcReduction="10000"/>
          </a:bodyPr>
          <a:lstStyle/>
          <a:p>
            <a:pPr marL="0" indent="0">
              <a:buClr>
                <a:srgbClr val="FF0000"/>
              </a:buClr>
              <a:buSzPct val="140000"/>
              <a:buNone/>
            </a:pPr>
            <a:r>
              <a:rPr lang="ja-JP" altLang="en-US" sz="3600" dirty="0"/>
              <a:t>参考資料</a:t>
            </a:r>
            <a:endParaRPr lang="en-US" altLang="ja-JP" sz="3600" dirty="0"/>
          </a:p>
          <a:p>
            <a:pPr>
              <a:buClr>
                <a:srgbClr val="FF0000"/>
              </a:buClr>
              <a:buSzPct val="140000"/>
              <a:buFont typeface="Wingdings" panose="05000000000000000000" pitchFamily="2" charset="2"/>
              <a:buChar char="Ø"/>
            </a:pPr>
            <a:r>
              <a:rPr lang="ja-JP" altLang="en-US" sz="2400" dirty="0"/>
              <a:t>長塚隆「新型コロナウイルス感染症の拡大と図書館」</a:t>
            </a:r>
            <a:r>
              <a:rPr lang="zh-TW" altLang="en-US" sz="2400" dirty="0">
                <a:latin typeface="ＭＳ Ｐゴシック" panose="020B0600070205080204" pitchFamily="50" charset="-128"/>
                <a:ea typeface="ＭＳ Ｐゴシック" panose="020B0600070205080204" pitchFamily="50" charset="-128"/>
              </a:rPr>
              <a:t>日本農学図書館協議会誌</a:t>
            </a:r>
          </a:p>
          <a:p>
            <a:pPr marL="0" indent="0">
              <a:buClr>
                <a:srgbClr val="FF0000"/>
              </a:buClr>
              <a:buSzPct val="140000"/>
              <a:buNone/>
            </a:pPr>
            <a:r>
              <a:rPr lang="en-US" altLang="zh-TW" sz="2400" dirty="0">
                <a:latin typeface="ＭＳ Ｐゴシック" panose="020B0600070205080204" pitchFamily="50" charset="-128"/>
                <a:ea typeface="ＭＳ Ｐゴシック" panose="020B0600070205080204" pitchFamily="50" charset="-128"/>
              </a:rPr>
              <a:t>199</a:t>
            </a:r>
            <a:r>
              <a:rPr lang="zh-TW" altLang="en-US" sz="2400" dirty="0">
                <a:latin typeface="ＭＳ Ｐゴシック" panose="020B0600070205080204" pitchFamily="50" charset="-128"/>
                <a:ea typeface="ＭＳ Ｐゴシック" panose="020B0600070205080204" pitchFamily="50" charset="-128"/>
              </a:rPr>
              <a:t>号</a:t>
            </a:r>
            <a:r>
              <a:rPr lang="en-US" altLang="zh-TW" sz="2400" dirty="0">
                <a:latin typeface="ＭＳ Ｐゴシック" panose="020B0600070205080204" pitchFamily="50" charset="-128"/>
                <a:ea typeface="ＭＳ Ｐゴシック" panose="020B0600070205080204" pitchFamily="50" charset="-128"/>
              </a:rPr>
              <a:t>, 8-14</a:t>
            </a:r>
            <a:r>
              <a:rPr lang="zh-TW" altLang="en-US" sz="2400" dirty="0">
                <a:latin typeface="ＭＳ Ｐゴシック" panose="020B0600070205080204" pitchFamily="50" charset="-128"/>
                <a:ea typeface="ＭＳ Ｐゴシック" panose="020B0600070205080204" pitchFamily="50" charset="-128"/>
              </a:rPr>
              <a:t>（</a:t>
            </a:r>
            <a:r>
              <a:rPr lang="en-US" altLang="zh-TW" sz="2400" dirty="0">
                <a:latin typeface="ＭＳ Ｐゴシック" panose="020B0600070205080204" pitchFamily="50" charset="-128"/>
                <a:ea typeface="ＭＳ Ｐゴシック" panose="020B0600070205080204" pitchFamily="50" charset="-128"/>
              </a:rPr>
              <a:t>2020</a:t>
            </a:r>
            <a:r>
              <a:rPr lang="zh-TW" altLang="en-US" sz="2400" dirty="0">
                <a:latin typeface="ＭＳ Ｐゴシック" panose="020B0600070205080204" pitchFamily="50" charset="-128"/>
                <a:ea typeface="ＭＳ Ｐゴシック" panose="020B0600070205080204" pitchFamily="50" charset="-128"/>
              </a:rPr>
              <a:t>年</a:t>
            </a:r>
            <a:r>
              <a:rPr lang="en-US" altLang="zh-TW" sz="2400" dirty="0">
                <a:latin typeface="ＭＳ Ｐゴシック" panose="020B0600070205080204" pitchFamily="50" charset="-128"/>
                <a:ea typeface="ＭＳ Ｐゴシック" panose="020B0600070205080204" pitchFamily="50" charset="-128"/>
              </a:rPr>
              <a:t>9</a:t>
            </a:r>
            <a:r>
              <a:rPr lang="zh-TW" altLang="en-US" sz="2400" dirty="0">
                <a:latin typeface="ＭＳ Ｐゴシック" panose="020B0600070205080204" pitchFamily="50" charset="-128"/>
                <a:ea typeface="ＭＳ Ｐゴシック" panose="020B0600070205080204" pitchFamily="50" charset="-128"/>
              </a:rPr>
              <a:t>月）</a:t>
            </a:r>
            <a:r>
              <a:rPr lang="en-US" altLang="zh-TW" sz="2400" dirty="0">
                <a:latin typeface="ＭＳ Ｐゴシック" panose="020B0600070205080204" pitchFamily="50" charset="-128"/>
                <a:ea typeface="ＭＳ Ｐゴシック" panose="020B0600070205080204" pitchFamily="50" charset="-128"/>
              </a:rPr>
              <a:t>http://</a:t>
            </a:r>
            <a:r>
              <a:rPr lang="en-US" altLang="zh-TW" sz="2400" dirty="0" err="1">
                <a:latin typeface="ＭＳ Ｐゴシック" panose="020B0600070205080204" pitchFamily="50" charset="-128"/>
                <a:ea typeface="ＭＳ Ｐゴシック" panose="020B0600070205080204" pitchFamily="50" charset="-128"/>
              </a:rPr>
              <a:t>jaald.life.coocan.jp</a:t>
            </a:r>
            <a:r>
              <a:rPr lang="en-US" altLang="zh-TW" sz="2400" dirty="0">
                <a:latin typeface="ＭＳ Ｐゴシック" panose="020B0600070205080204" pitchFamily="50" charset="-128"/>
                <a:ea typeface="ＭＳ Ｐゴシック" panose="020B0600070205080204" pitchFamily="50" charset="-128"/>
              </a:rPr>
              <a:t>/publication/bulletin/</a:t>
            </a:r>
          </a:p>
          <a:p>
            <a:pPr>
              <a:buClr>
                <a:srgbClr val="FF0000"/>
              </a:buClr>
              <a:buSzPct val="140000"/>
              <a:buFont typeface="Wingdings" panose="05000000000000000000" pitchFamily="2" charset="2"/>
              <a:buChar char="Ø"/>
            </a:pPr>
            <a:r>
              <a:rPr lang="ja-JP" altLang="en-US" sz="2400" dirty="0">
                <a:latin typeface="ＭＳ Ｐゴシック" panose="020B0600070205080204" pitchFamily="50" charset="-128"/>
                <a:ea typeface="ＭＳ Ｐゴシック" panose="020B0600070205080204" pitchFamily="50" charset="-128"/>
              </a:rPr>
              <a:t>長塚隆「新型コロナウイルス感染症の拡大と図書館　（続編）感染の再度の拡大に備える」</a:t>
            </a:r>
            <a:r>
              <a:rPr lang="zh-TW" altLang="en-US" sz="2400" dirty="0">
                <a:latin typeface="ＭＳ Ｐゴシック" panose="020B0600070205080204" pitchFamily="50" charset="-128"/>
                <a:ea typeface="ＭＳ Ｐゴシック" panose="020B0600070205080204" pitchFamily="50" charset="-128"/>
              </a:rPr>
              <a:t>日本農学図書館協議会誌</a:t>
            </a:r>
            <a:r>
              <a:rPr lang="en-US" altLang="ja-JP" sz="2400" dirty="0">
                <a:latin typeface="ＭＳ Ｐゴシック" panose="020B0600070205080204" pitchFamily="50" charset="-128"/>
                <a:ea typeface="ＭＳ Ｐゴシック" panose="020B0600070205080204" pitchFamily="50" charset="-128"/>
              </a:rPr>
              <a:t>200</a:t>
            </a:r>
            <a:r>
              <a:rPr lang="zh-TW" altLang="en-US" sz="2400" dirty="0">
                <a:latin typeface="ＭＳ Ｐゴシック" panose="020B0600070205080204" pitchFamily="50" charset="-128"/>
                <a:ea typeface="ＭＳ Ｐゴシック" panose="020B0600070205080204" pitchFamily="50" charset="-128"/>
              </a:rPr>
              <a:t>号（</a:t>
            </a:r>
            <a:r>
              <a:rPr lang="en-US" altLang="zh-TW" sz="2400" dirty="0">
                <a:latin typeface="ＭＳ Ｐゴシック" panose="020B0600070205080204" pitchFamily="50" charset="-128"/>
                <a:ea typeface="ＭＳ Ｐゴシック" panose="020B0600070205080204" pitchFamily="50" charset="-128"/>
              </a:rPr>
              <a:t>2020</a:t>
            </a:r>
            <a:r>
              <a:rPr lang="zh-TW" altLang="en-US" sz="2400" dirty="0">
                <a:latin typeface="ＭＳ Ｐゴシック" panose="020B0600070205080204" pitchFamily="50" charset="-128"/>
                <a:ea typeface="ＭＳ Ｐゴシック" panose="020B0600070205080204" pitchFamily="50" charset="-128"/>
              </a:rPr>
              <a:t>年</a:t>
            </a:r>
            <a:r>
              <a:rPr lang="en-US" altLang="ja-JP" sz="2400" dirty="0">
                <a:latin typeface="ＭＳ Ｐゴシック" panose="020B0600070205080204" pitchFamily="50" charset="-128"/>
                <a:ea typeface="ＭＳ Ｐゴシック" panose="020B0600070205080204" pitchFamily="50" charset="-128"/>
              </a:rPr>
              <a:t>12</a:t>
            </a:r>
            <a:r>
              <a:rPr lang="zh-TW" altLang="en-US" sz="2400" dirty="0">
                <a:latin typeface="ＭＳ Ｐゴシック" panose="020B0600070205080204" pitchFamily="50" charset="-128"/>
                <a:ea typeface="ＭＳ Ｐゴシック" panose="020B0600070205080204" pitchFamily="50" charset="-128"/>
              </a:rPr>
              <a:t>月</a:t>
            </a:r>
            <a:r>
              <a:rPr lang="ja-JP" altLang="en-US" sz="2400" dirty="0">
                <a:latin typeface="ＭＳ Ｐゴシック" panose="020B0600070205080204" pitchFamily="50" charset="-128"/>
                <a:ea typeface="ＭＳ Ｐゴシック" panose="020B0600070205080204" pitchFamily="50" charset="-128"/>
              </a:rPr>
              <a:t>発行予定</a:t>
            </a:r>
            <a:r>
              <a:rPr lang="zh-TW" altLang="en-US" sz="2400" dirty="0">
                <a:latin typeface="ＭＳ Ｐゴシック" panose="020B0600070205080204" pitchFamily="50" charset="-128"/>
                <a:ea typeface="ＭＳ Ｐゴシック" panose="020B0600070205080204" pitchFamily="50" charset="-128"/>
              </a:rPr>
              <a:t>）</a:t>
            </a:r>
            <a:endParaRPr lang="en-US" altLang="ja-JP" sz="2400" dirty="0">
              <a:latin typeface="ＭＳ Ｐゴシック" panose="020B0600070205080204" pitchFamily="50" charset="-128"/>
              <a:ea typeface="ＭＳ Ｐゴシック" panose="020B0600070205080204" pitchFamily="50" charset="-128"/>
            </a:endParaRPr>
          </a:p>
          <a:p>
            <a:pPr>
              <a:buClr>
                <a:srgbClr val="FF0000"/>
              </a:buClr>
              <a:buSzPct val="140000"/>
              <a:buFont typeface="Wingdings" panose="05000000000000000000" pitchFamily="2" charset="2"/>
              <a:buChar char="Ø"/>
            </a:pPr>
            <a:r>
              <a:rPr lang="ja-JP" altLang="en-US" sz="2400" dirty="0">
                <a:latin typeface="ＭＳ Ｐゴシック" panose="020B0600070205080204" pitchFamily="50" charset="-128"/>
                <a:ea typeface="ＭＳ Ｐゴシック" panose="020B0600070205080204" pitchFamily="50" charset="-128"/>
              </a:rPr>
              <a:t>長塚隆</a:t>
            </a:r>
            <a:r>
              <a:rPr lang="ja-JP" altLang="en-US" sz="2400" dirty="0">
                <a:latin typeface="ＭＳ Ｐゴシック" panose="020B0600070205080204" pitchFamily="50" charset="-128"/>
              </a:rPr>
              <a:t>「コロナウイルス感染症と図書館メイカースペースへのリモートサービス導入の試みの今後」情報メディア学会第</a:t>
            </a:r>
            <a:r>
              <a:rPr lang="en-US" altLang="ja-JP" sz="2400" dirty="0">
                <a:latin typeface="ＭＳ Ｐゴシック" panose="020B0600070205080204" pitchFamily="50" charset="-128"/>
              </a:rPr>
              <a:t>22</a:t>
            </a:r>
            <a:r>
              <a:rPr lang="ja-JP" altLang="en-US" sz="2400" dirty="0">
                <a:latin typeface="ＭＳ Ｐゴシック" panose="020B0600070205080204" pitchFamily="50" charset="-128"/>
              </a:rPr>
              <a:t>回研究会　</a:t>
            </a:r>
            <a:r>
              <a:rPr lang="en-US" altLang="ja-JP" sz="2400" dirty="0">
                <a:latin typeface="ＭＳ Ｐゴシック" panose="020B0600070205080204" pitchFamily="50" charset="-128"/>
              </a:rPr>
              <a:t>http://</a:t>
            </a:r>
            <a:r>
              <a:rPr lang="en-US" altLang="ja-JP" sz="2400" dirty="0" err="1">
                <a:latin typeface="ＭＳ Ｐゴシック" panose="020B0600070205080204" pitchFamily="50" charset="-128"/>
              </a:rPr>
              <a:t>www.jsims.jp</a:t>
            </a:r>
            <a:r>
              <a:rPr lang="en-US" altLang="ja-JP" sz="2400" dirty="0">
                <a:latin typeface="ＭＳ Ｐゴシック" panose="020B0600070205080204" pitchFamily="50" charset="-128"/>
              </a:rPr>
              <a:t>/</a:t>
            </a:r>
            <a:r>
              <a:rPr lang="en-US" altLang="ja-JP" sz="2400" dirty="0" err="1">
                <a:latin typeface="ＭＳ Ｐゴシック" panose="020B0600070205080204" pitchFamily="50" charset="-128"/>
              </a:rPr>
              <a:t>kenkyu</a:t>
            </a:r>
            <a:r>
              <a:rPr lang="en-US" altLang="ja-JP" sz="2400" dirty="0">
                <a:latin typeface="ＭＳ Ｐゴシック" panose="020B0600070205080204" pitchFamily="50" charset="-128"/>
              </a:rPr>
              <a:t>-kai/</a:t>
            </a:r>
            <a:r>
              <a:rPr lang="en-US" altLang="ja-JP" sz="2400" dirty="0" err="1">
                <a:latin typeface="ＭＳ Ｐゴシック" panose="020B0600070205080204" pitchFamily="50" charset="-128"/>
              </a:rPr>
              <a:t>yokoku</a:t>
            </a:r>
            <a:r>
              <a:rPr lang="en-US" altLang="ja-JP" sz="2400" dirty="0">
                <a:latin typeface="ＭＳ Ｐゴシック" panose="020B0600070205080204" pitchFamily="50" charset="-128"/>
              </a:rPr>
              <a:t>/</a:t>
            </a:r>
            <a:r>
              <a:rPr lang="en-US" altLang="ja-JP" sz="2400" dirty="0" err="1">
                <a:latin typeface="ＭＳ Ｐゴシック" panose="020B0600070205080204" pitchFamily="50" charset="-128"/>
              </a:rPr>
              <a:t>22.html</a:t>
            </a:r>
            <a:endParaRPr lang="en-US" altLang="ja-JP" sz="2400" dirty="0">
              <a:latin typeface="ＭＳ Ｐゴシック" panose="020B0600070205080204" pitchFamily="50" charset="-128"/>
              <a:ea typeface="ＭＳ Ｐゴシック" panose="020B0600070205080204" pitchFamily="50" charset="-128"/>
            </a:endParaRPr>
          </a:p>
          <a:p>
            <a:pPr>
              <a:buClr>
                <a:srgbClr val="FF0000"/>
              </a:buClr>
              <a:buSzPct val="140000"/>
              <a:buFont typeface="Wingdings" panose="05000000000000000000" pitchFamily="2" charset="2"/>
              <a:buChar char="Ø"/>
            </a:pPr>
            <a:r>
              <a:rPr lang="ja-JP" altLang="en-US" sz="2400" dirty="0"/>
              <a:t>澤木　恵「コロナ下の東京海洋大学附属図書館」</a:t>
            </a:r>
            <a:r>
              <a:rPr lang="zh-TW" altLang="en-US" sz="2400" dirty="0">
                <a:latin typeface="ＭＳ Ｐゴシック" panose="020B0600070205080204" pitchFamily="50" charset="-128"/>
                <a:ea typeface="ＭＳ Ｐゴシック" panose="020B0600070205080204" pitchFamily="50" charset="-128"/>
              </a:rPr>
              <a:t>日本農学図書館協議会誌</a:t>
            </a:r>
            <a:r>
              <a:rPr lang="en-US" altLang="zh-TW" sz="2400" dirty="0">
                <a:latin typeface="ＭＳ Ｐゴシック" panose="020B0600070205080204" pitchFamily="50" charset="-128"/>
                <a:ea typeface="ＭＳ Ｐゴシック" panose="020B0600070205080204" pitchFamily="50" charset="-128"/>
              </a:rPr>
              <a:t>200</a:t>
            </a:r>
            <a:r>
              <a:rPr lang="zh-TW" altLang="en-US" sz="2400" dirty="0">
                <a:latin typeface="ＭＳ Ｐゴシック" panose="020B0600070205080204" pitchFamily="50" charset="-128"/>
                <a:ea typeface="ＭＳ Ｐゴシック" panose="020B0600070205080204" pitchFamily="50" charset="-128"/>
              </a:rPr>
              <a:t>号（</a:t>
            </a:r>
            <a:r>
              <a:rPr lang="en-US" altLang="zh-TW" sz="2400" dirty="0">
                <a:latin typeface="ＭＳ Ｐゴシック" panose="020B0600070205080204" pitchFamily="50" charset="-128"/>
                <a:ea typeface="ＭＳ Ｐゴシック" panose="020B0600070205080204" pitchFamily="50" charset="-128"/>
              </a:rPr>
              <a:t>2020</a:t>
            </a:r>
            <a:r>
              <a:rPr lang="zh-TW" altLang="en-US" sz="2400" dirty="0">
                <a:latin typeface="ＭＳ Ｐゴシック" panose="020B0600070205080204" pitchFamily="50" charset="-128"/>
                <a:ea typeface="ＭＳ Ｐゴシック" panose="020B0600070205080204" pitchFamily="50" charset="-128"/>
              </a:rPr>
              <a:t>年</a:t>
            </a:r>
            <a:r>
              <a:rPr lang="en-US" altLang="zh-TW" sz="2400" dirty="0">
                <a:latin typeface="ＭＳ Ｐゴシック" panose="020B0600070205080204" pitchFamily="50" charset="-128"/>
                <a:ea typeface="ＭＳ Ｐゴシック" panose="020B0600070205080204" pitchFamily="50" charset="-128"/>
              </a:rPr>
              <a:t>12</a:t>
            </a:r>
            <a:r>
              <a:rPr lang="zh-TW" altLang="en-US" sz="2400" dirty="0">
                <a:latin typeface="ＭＳ Ｐゴシック" panose="020B0600070205080204" pitchFamily="50" charset="-128"/>
                <a:ea typeface="ＭＳ Ｐゴシック" panose="020B0600070205080204" pitchFamily="50" charset="-128"/>
              </a:rPr>
              <a:t>月発行予定）</a:t>
            </a:r>
          </a:p>
          <a:p>
            <a:pPr>
              <a:buClr>
                <a:srgbClr val="FF0000"/>
              </a:buClr>
              <a:buSzPct val="140000"/>
              <a:buFont typeface="Wingdings" panose="05000000000000000000" pitchFamily="2" charset="2"/>
              <a:buChar char="Ø"/>
            </a:pPr>
            <a:r>
              <a:rPr lang="ja-JP" altLang="en-US" sz="2400" dirty="0"/>
              <a:t>長塚隆「挑戦する公共図書館</a:t>
            </a:r>
            <a:r>
              <a:rPr lang="en-US" altLang="ja-JP" sz="2400" dirty="0"/>
              <a:t>: </a:t>
            </a:r>
            <a:r>
              <a:rPr lang="ja-JP" altLang="en-US" sz="2400" dirty="0"/>
              <a:t>デジタル化が加速する世界の図書館とこれからの日本」日外アソシエーツ　（</a:t>
            </a:r>
            <a:r>
              <a:rPr lang="en-US" altLang="ja-JP" sz="2400" dirty="0"/>
              <a:t>2018</a:t>
            </a:r>
            <a:r>
              <a:rPr lang="ja-JP" altLang="en-US" sz="2400" dirty="0"/>
              <a:t>）</a:t>
            </a:r>
            <a:endParaRPr lang="en-US" altLang="ja-JP" sz="2400" dirty="0"/>
          </a:p>
          <a:p>
            <a:pPr>
              <a:buClr>
                <a:srgbClr val="FF0000"/>
              </a:buClr>
              <a:buSzPct val="140000"/>
              <a:buFont typeface="Wingdings" panose="05000000000000000000" pitchFamily="2" charset="2"/>
              <a:buChar char="Ø"/>
            </a:pPr>
            <a:r>
              <a:rPr lang="zh-TW" altLang="en-US" sz="2400" dirty="0"/>
              <a:t>細野 公男</a:t>
            </a:r>
            <a:r>
              <a:rPr lang="en-US" altLang="zh-TW" sz="2400" dirty="0"/>
              <a:t>, </a:t>
            </a:r>
            <a:r>
              <a:rPr lang="zh-TW" altLang="en-US" sz="2400" dirty="0"/>
              <a:t>長塚 隆</a:t>
            </a:r>
            <a:r>
              <a:rPr lang="ja-JP" altLang="en-US" sz="2400" dirty="0"/>
              <a:t>「デジタル環境と図書館の未来</a:t>
            </a:r>
            <a:r>
              <a:rPr lang="en-US" altLang="ja-JP" sz="2400" dirty="0"/>
              <a:t>: </a:t>
            </a:r>
            <a:r>
              <a:rPr lang="ja-JP" altLang="en-US" sz="2400" dirty="0"/>
              <a:t>これからの図書館に求められるもの」日外アソシエーツ　（</a:t>
            </a:r>
            <a:r>
              <a:rPr lang="en-US" altLang="ja-JP" sz="2400" dirty="0"/>
              <a:t>2016</a:t>
            </a:r>
            <a:r>
              <a:rPr lang="ja-JP" altLang="en-US" sz="2400" dirty="0"/>
              <a:t>）</a:t>
            </a:r>
          </a:p>
          <a:p>
            <a:pPr>
              <a:buClr>
                <a:srgbClr val="FF0000"/>
              </a:buClr>
              <a:buSzPct val="140000"/>
              <a:buFont typeface="Wingdings" panose="05000000000000000000" pitchFamily="2" charset="2"/>
              <a:buChar char="Ø"/>
            </a:pPr>
            <a:endParaRPr lang="en-US" altLang="ja-JP" sz="2400" dirty="0"/>
          </a:p>
          <a:p>
            <a:pPr>
              <a:buClr>
                <a:srgbClr val="FF0000"/>
              </a:buClr>
              <a:buSzPct val="140000"/>
              <a:buFont typeface="Wingdings" panose="05000000000000000000" pitchFamily="2" charset="2"/>
              <a:buChar char="Ø"/>
            </a:pPr>
            <a:endParaRPr lang="en-US" altLang="ja-JP" sz="2400" dirty="0"/>
          </a:p>
          <a:p>
            <a:pPr>
              <a:buClr>
                <a:srgbClr val="FF0000"/>
              </a:buClr>
              <a:buSzPct val="140000"/>
              <a:buFont typeface="Wingdings" panose="05000000000000000000" pitchFamily="2" charset="2"/>
              <a:buChar char="Ø"/>
            </a:pPr>
            <a:endParaRPr lang="ja-JP" altLang="en-US" sz="3600" dirty="0"/>
          </a:p>
          <a:p>
            <a:pPr>
              <a:buClr>
                <a:srgbClr val="FF0000"/>
              </a:buClr>
              <a:buSzPct val="140000"/>
              <a:buFont typeface="Wingdings" panose="05000000000000000000" pitchFamily="2" charset="2"/>
              <a:buChar char="Ø"/>
            </a:pPr>
            <a:endParaRPr lang="ja-JP" altLang="en-US" sz="3200"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69</a:t>
            </a:fld>
            <a:endParaRPr kumimoji="1" lang="ja-JP" altLang="en-US"/>
          </a:p>
        </p:txBody>
      </p:sp>
      <p:sp>
        <p:nvSpPr>
          <p:cNvPr id="8" name="タイトル 1">
            <a:extLst>
              <a:ext uri="{FF2B5EF4-FFF2-40B4-BE49-F238E27FC236}">
                <a16:creationId xmlns:a16="http://schemas.microsoft.com/office/drawing/2014/main" id="{34E53C22-0D46-496B-8DD6-1D4C81F1C598}"/>
              </a:ext>
            </a:extLst>
          </p:cNvPr>
          <p:cNvSpPr>
            <a:spLocks noGrp="1"/>
          </p:cNvSpPr>
          <p:nvPr>
            <p:ph type="title"/>
          </p:nvPr>
        </p:nvSpPr>
        <p:spPr>
          <a:xfrm>
            <a:off x="648928" y="191184"/>
            <a:ext cx="10704872" cy="974139"/>
          </a:xfrm>
        </p:spPr>
        <p:txBody>
          <a:bodyPr>
            <a:normAutofit/>
          </a:bodyPr>
          <a:lstStyle/>
          <a:p>
            <a:r>
              <a:rPr lang="ja-JP" altLang="en-US" sz="4000" dirty="0"/>
              <a:t>６．大学図書館リモートサービスの今後の可能性</a:t>
            </a:r>
          </a:p>
        </p:txBody>
      </p:sp>
    </p:spTree>
    <p:extLst>
      <p:ext uri="{BB962C8B-B14F-4D97-AF65-F5344CB8AC3E}">
        <p14:creationId xmlns:p14="http://schemas.microsoft.com/office/powerpoint/2010/main" val="3070813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29" y="115954"/>
            <a:ext cx="8541566" cy="1169914"/>
          </a:xfrm>
        </p:spPr>
        <p:txBody>
          <a:bodyPr>
            <a:normAutofit/>
          </a:bodyPr>
          <a:lstStyle/>
          <a:p>
            <a:r>
              <a:rPr lang="ja-JP" altLang="en-US" sz="4000" dirty="0"/>
              <a:t>１．コロナウイルス感染症の今</a:t>
            </a:r>
          </a:p>
        </p:txBody>
      </p:sp>
      <p:sp>
        <p:nvSpPr>
          <p:cNvPr id="6" name="コンテンツ プレースホルダー 2"/>
          <p:cNvSpPr>
            <a:spLocks noGrp="1"/>
          </p:cNvSpPr>
          <p:nvPr>
            <p:ph idx="1"/>
          </p:nvPr>
        </p:nvSpPr>
        <p:spPr>
          <a:xfrm>
            <a:off x="647404" y="1121022"/>
            <a:ext cx="10894141" cy="862762"/>
          </a:xfrm>
        </p:spPr>
        <p:txBody>
          <a:bodyPr>
            <a:normAutofit/>
          </a:bodyPr>
          <a:lstStyle/>
          <a:p>
            <a:pPr>
              <a:buClr>
                <a:srgbClr val="FF0000"/>
              </a:buClr>
              <a:buSzPct val="140000"/>
              <a:buFont typeface="Wingdings" panose="05000000000000000000" pitchFamily="2" charset="2"/>
              <a:buChar char="Ø"/>
            </a:pPr>
            <a:r>
              <a:rPr lang="ja-JP" altLang="en-US" dirty="0"/>
              <a:t>中国のコロナウイルス新規感染者数の推移　（</a:t>
            </a:r>
            <a:r>
              <a:rPr lang="en-US" altLang="ja-JP" dirty="0"/>
              <a:t>2020</a:t>
            </a:r>
            <a:r>
              <a:rPr lang="ja-JP" altLang="en-US" dirty="0"/>
              <a:t>年</a:t>
            </a:r>
            <a:r>
              <a:rPr lang="en-US" altLang="ja-JP" dirty="0"/>
              <a:t>11</a:t>
            </a:r>
            <a:r>
              <a:rPr lang="ja-JP" altLang="en-US" dirty="0"/>
              <a:t>月</a:t>
            </a:r>
            <a:r>
              <a:rPr lang="en-US" altLang="ja-JP" dirty="0"/>
              <a:t>10</a:t>
            </a:r>
            <a:r>
              <a:rPr lang="ja-JP" altLang="en-US" dirty="0"/>
              <a:t>日データ　</a:t>
            </a:r>
            <a:r>
              <a:rPr lang="en-US" altLang="ja-JP" dirty="0"/>
              <a:t>NHK</a:t>
            </a:r>
            <a:r>
              <a:rPr lang="ja-JP" altLang="en-US" dirty="0"/>
              <a:t>作成）　　中国では感染の拡大が抑制できている。</a:t>
            </a: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7</a:t>
            </a:fld>
            <a:endParaRPr kumimoji="1" lang="ja-JP" altLang="en-US"/>
          </a:p>
        </p:txBody>
      </p:sp>
      <p:sp>
        <p:nvSpPr>
          <p:cNvPr id="10" name="正方形/長方形 9">
            <a:extLst>
              <a:ext uri="{FF2B5EF4-FFF2-40B4-BE49-F238E27FC236}">
                <a16:creationId xmlns:a16="http://schemas.microsoft.com/office/drawing/2014/main" id="{F5E7A4C6-0851-41F8-A3C9-A72FF1738B98}"/>
              </a:ext>
            </a:extLst>
          </p:cNvPr>
          <p:cNvSpPr/>
          <p:nvPr/>
        </p:nvSpPr>
        <p:spPr>
          <a:xfrm>
            <a:off x="2803230" y="5552312"/>
            <a:ext cx="6086731" cy="369332"/>
          </a:xfrm>
          <a:prstGeom prst="rect">
            <a:avLst/>
          </a:prstGeom>
          <a:solidFill>
            <a:schemeClr val="tx1">
              <a:lumMod val="95000"/>
              <a:lumOff val="5000"/>
            </a:schemeClr>
          </a:solidFill>
        </p:spPr>
        <p:txBody>
          <a:bodyPr wrap="none">
            <a:spAutoFit/>
          </a:bodyPr>
          <a:lstStyle/>
          <a:p>
            <a:pPr algn="ctr">
              <a:spcAft>
                <a:spcPts val="600"/>
              </a:spcAft>
            </a:pPr>
            <a:r>
              <a:rPr lang="en-US" altLang="ja-JP" dirty="0">
                <a:solidFill>
                  <a:srgbClr val="FFFFFF"/>
                </a:solidFill>
              </a:rPr>
              <a:t>https://</a:t>
            </a:r>
            <a:r>
              <a:rPr lang="en-US" altLang="ja-JP" dirty="0" err="1">
                <a:solidFill>
                  <a:srgbClr val="FFFFFF"/>
                </a:solidFill>
              </a:rPr>
              <a:t>www3.nhk.or.jp</a:t>
            </a:r>
            <a:r>
              <a:rPr lang="en-US" altLang="ja-JP" dirty="0">
                <a:solidFill>
                  <a:srgbClr val="FFFFFF"/>
                </a:solidFill>
              </a:rPr>
              <a:t>/news/special/coronavirus/world-data/</a:t>
            </a:r>
            <a:endParaRPr lang="ja-JP" altLang="en-US" dirty="0">
              <a:solidFill>
                <a:srgbClr val="FFFFFF"/>
              </a:solidFill>
            </a:endParaRPr>
          </a:p>
        </p:txBody>
      </p:sp>
      <p:pic>
        <p:nvPicPr>
          <p:cNvPr id="7" name="図 6" descr="グラフ, ヒストグラム&#10;&#10;自動的に生成された説明">
            <a:extLst>
              <a:ext uri="{FF2B5EF4-FFF2-40B4-BE49-F238E27FC236}">
                <a16:creationId xmlns:a16="http://schemas.microsoft.com/office/drawing/2014/main" id="{B4AAE6E3-B7F9-400E-B052-287C0F281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920" y="2939995"/>
            <a:ext cx="3752850" cy="2362200"/>
          </a:xfrm>
          <a:prstGeom prst="rect">
            <a:avLst/>
          </a:prstGeom>
        </p:spPr>
      </p:pic>
      <p:pic>
        <p:nvPicPr>
          <p:cNvPr id="9" name="図 8" descr="グラフィカル ユーザー インターフェイス, テキスト&#10;&#10;自動的に生成された説明">
            <a:extLst>
              <a:ext uri="{FF2B5EF4-FFF2-40B4-BE49-F238E27FC236}">
                <a16:creationId xmlns:a16="http://schemas.microsoft.com/office/drawing/2014/main" id="{8048CCB1-05AE-4940-AE7B-13C1D4D32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7770" y="1983784"/>
            <a:ext cx="7343775" cy="3381375"/>
          </a:xfrm>
          <a:prstGeom prst="rect">
            <a:avLst/>
          </a:prstGeom>
        </p:spPr>
      </p:pic>
    </p:spTree>
    <p:extLst>
      <p:ext uri="{BB962C8B-B14F-4D97-AF65-F5344CB8AC3E}">
        <p14:creationId xmlns:p14="http://schemas.microsoft.com/office/powerpoint/2010/main" val="251686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29" y="115954"/>
            <a:ext cx="8541566" cy="1169914"/>
          </a:xfrm>
        </p:spPr>
        <p:txBody>
          <a:bodyPr>
            <a:normAutofit/>
          </a:bodyPr>
          <a:lstStyle/>
          <a:p>
            <a:r>
              <a:rPr lang="ja-JP" altLang="en-US" sz="4000" dirty="0"/>
              <a:t>１．コロナウイルス感染症の今</a:t>
            </a:r>
          </a:p>
        </p:txBody>
      </p:sp>
      <p:sp>
        <p:nvSpPr>
          <p:cNvPr id="6" name="コンテンツ プレースホルダー 2"/>
          <p:cNvSpPr>
            <a:spLocks noGrp="1"/>
          </p:cNvSpPr>
          <p:nvPr>
            <p:ph idx="1"/>
          </p:nvPr>
        </p:nvSpPr>
        <p:spPr>
          <a:xfrm>
            <a:off x="647404" y="1121022"/>
            <a:ext cx="10894141" cy="862762"/>
          </a:xfrm>
        </p:spPr>
        <p:txBody>
          <a:bodyPr>
            <a:normAutofit/>
          </a:bodyPr>
          <a:lstStyle/>
          <a:p>
            <a:pPr>
              <a:buClr>
                <a:srgbClr val="FF0000"/>
              </a:buClr>
              <a:buSzPct val="140000"/>
              <a:buFont typeface="Wingdings" panose="05000000000000000000" pitchFamily="2" charset="2"/>
              <a:buChar char="Ø"/>
            </a:pPr>
            <a:r>
              <a:rPr lang="ja-JP" altLang="en-US" dirty="0"/>
              <a:t>台湾のコロナウイルス新規感染者数の推移　（</a:t>
            </a:r>
            <a:r>
              <a:rPr lang="en-US" altLang="ja-JP" dirty="0"/>
              <a:t>2020</a:t>
            </a:r>
            <a:r>
              <a:rPr lang="ja-JP" altLang="en-US" dirty="0"/>
              <a:t>年</a:t>
            </a:r>
            <a:r>
              <a:rPr lang="en-US" altLang="ja-JP" dirty="0"/>
              <a:t>11</a:t>
            </a:r>
            <a:r>
              <a:rPr lang="ja-JP" altLang="en-US" dirty="0"/>
              <a:t>月</a:t>
            </a:r>
            <a:r>
              <a:rPr lang="en-US" altLang="ja-JP" dirty="0"/>
              <a:t>10</a:t>
            </a:r>
            <a:r>
              <a:rPr lang="ja-JP" altLang="en-US" dirty="0"/>
              <a:t>日データ　ワールドメーター作成）　台湾では抑制できている。</a:t>
            </a: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8</a:t>
            </a:fld>
            <a:endParaRPr kumimoji="1" lang="ja-JP" altLang="en-US"/>
          </a:p>
        </p:txBody>
      </p:sp>
      <p:sp>
        <p:nvSpPr>
          <p:cNvPr id="10" name="正方形/長方形 9">
            <a:extLst>
              <a:ext uri="{FF2B5EF4-FFF2-40B4-BE49-F238E27FC236}">
                <a16:creationId xmlns:a16="http://schemas.microsoft.com/office/drawing/2014/main" id="{F5E7A4C6-0851-41F8-A3C9-A72FF1738B98}"/>
              </a:ext>
            </a:extLst>
          </p:cNvPr>
          <p:cNvSpPr/>
          <p:nvPr/>
        </p:nvSpPr>
        <p:spPr>
          <a:xfrm>
            <a:off x="2789163" y="6258406"/>
            <a:ext cx="6086731" cy="369332"/>
          </a:xfrm>
          <a:prstGeom prst="rect">
            <a:avLst/>
          </a:prstGeom>
          <a:solidFill>
            <a:schemeClr val="tx1">
              <a:lumMod val="95000"/>
              <a:lumOff val="5000"/>
            </a:schemeClr>
          </a:solidFill>
        </p:spPr>
        <p:txBody>
          <a:bodyPr wrap="none">
            <a:spAutoFit/>
          </a:bodyPr>
          <a:lstStyle/>
          <a:p>
            <a:pPr algn="ctr">
              <a:spcAft>
                <a:spcPts val="600"/>
              </a:spcAft>
            </a:pPr>
            <a:r>
              <a:rPr lang="en-US" altLang="ja-JP" dirty="0">
                <a:solidFill>
                  <a:srgbClr val="FFFFFF"/>
                </a:solidFill>
              </a:rPr>
              <a:t>https://</a:t>
            </a:r>
            <a:r>
              <a:rPr lang="en-US" altLang="ja-JP" dirty="0" err="1">
                <a:solidFill>
                  <a:srgbClr val="FFFFFF"/>
                </a:solidFill>
              </a:rPr>
              <a:t>www.worldometers.info</a:t>
            </a:r>
            <a:r>
              <a:rPr lang="en-US" altLang="ja-JP" dirty="0">
                <a:solidFill>
                  <a:srgbClr val="FFFFFF"/>
                </a:solidFill>
              </a:rPr>
              <a:t>/coronavirus/country/</a:t>
            </a:r>
            <a:r>
              <a:rPr lang="en-US" altLang="ja-JP" dirty="0" err="1">
                <a:solidFill>
                  <a:srgbClr val="FFFFFF"/>
                </a:solidFill>
              </a:rPr>
              <a:t>taiwan</a:t>
            </a:r>
            <a:r>
              <a:rPr lang="en-US" altLang="ja-JP" dirty="0">
                <a:solidFill>
                  <a:srgbClr val="FFFFFF"/>
                </a:solidFill>
              </a:rPr>
              <a:t>/</a:t>
            </a:r>
          </a:p>
        </p:txBody>
      </p:sp>
      <p:pic>
        <p:nvPicPr>
          <p:cNvPr id="7" name="図 6" descr="グラフ, ヒストグラム&#10;&#10;自動的に生成された説明">
            <a:extLst>
              <a:ext uri="{FF2B5EF4-FFF2-40B4-BE49-F238E27FC236}">
                <a16:creationId xmlns:a16="http://schemas.microsoft.com/office/drawing/2014/main" id="{582C9D39-E186-4B18-9B10-0F13F8052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240" y="2081729"/>
            <a:ext cx="7156670" cy="4127706"/>
          </a:xfrm>
          <a:prstGeom prst="rect">
            <a:avLst/>
          </a:prstGeom>
        </p:spPr>
      </p:pic>
    </p:spTree>
    <p:extLst>
      <p:ext uri="{BB962C8B-B14F-4D97-AF65-F5344CB8AC3E}">
        <p14:creationId xmlns:p14="http://schemas.microsoft.com/office/powerpoint/2010/main" val="4138071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929" y="115954"/>
            <a:ext cx="8541566" cy="1169914"/>
          </a:xfrm>
        </p:spPr>
        <p:txBody>
          <a:bodyPr>
            <a:normAutofit/>
          </a:bodyPr>
          <a:lstStyle/>
          <a:p>
            <a:r>
              <a:rPr lang="ja-JP" altLang="en-US" sz="4000" dirty="0"/>
              <a:t>１．コロナウイルス感染症の今</a:t>
            </a:r>
          </a:p>
        </p:txBody>
      </p:sp>
      <p:sp>
        <p:nvSpPr>
          <p:cNvPr id="6" name="コンテンツ プレースホルダー 2"/>
          <p:cNvSpPr>
            <a:spLocks noGrp="1"/>
          </p:cNvSpPr>
          <p:nvPr>
            <p:ph idx="1"/>
          </p:nvPr>
        </p:nvSpPr>
        <p:spPr>
          <a:xfrm>
            <a:off x="647404" y="934000"/>
            <a:ext cx="10894141" cy="2262608"/>
          </a:xfrm>
        </p:spPr>
        <p:txBody>
          <a:bodyPr>
            <a:normAutofit/>
          </a:bodyPr>
          <a:lstStyle/>
          <a:p>
            <a:pPr>
              <a:buClr>
                <a:srgbClr val="FF0000"/>
              </a:buClr>
              <a:buSzPct val="140000"/>
              <a:buFont typeface="Wingdings" panose="05000000000000000000" pitchFamily="2" charset="2"/>
              <a:buChar char="Ø"/>
            </a:pPr>
            <a:r>
              <a:rPr lang="ja-JP" altLang="en-US" dirty="0"/>
              <a:t>日本のコロナウイルス新規感染者数の推移　（</a:t>
            </a:r>
            <a:r>
              <a:rPr lang="en-US" altLang="ja-JP" dirty="0"/>
              <a:t>2020</a:t>
            </a:r>
            <a:r>
              <a:rPr lang="ja-JP" altLang="en-US" dirty="0"/>
              <a:t>年</a:t>
            </a:r>
            <a:r>
              <a:rPr lang="en-US" altLang="ja-JP" dirty="0"/>
              <a:t>11</a:t>
            </a:r>
            <a:r>
              <a:rPr lang="ja-JP" altLang="en-US" dirty="0"/>
              <a:t>月</a:t>
            </a:r>
            <a:r>
              <a:rPr lang="en-US" altLang="ja-JP" dirty="0"/>
              <a:t>10</a:t>
            </a:r>
            <a:r>
              <a:rPr lang="ja-JP" altLang="en-US" dirty="0"/>
              <a:t>日データ　</a:t>
            </a:r>
            <a:r>
              <a:rPr lang="en-US" altLang="ja-JP" dirty="0"/>
              <a:t>NHK</a:t>
            </a:r>
            <a:r>
              <a:rPr lang="ja-JP" altLang="en-US" dirty="0"/>
              <a:t>作成）　　</a:t>
            </a:r>
            <a:endParaRPr lang="en-US" altLang="ja-JP" dirty="0"/>
          </a:p>
          <a:p>
            <a:pPr>
              <a:buClr>
                <a:srgbClr val="FF0000"/>
              </a:buClr>
              <a:buSzPct val="140000"/>
              <a:buFont typeface="Wingdings" panose="05000000000000000000" pitchFamily="2" charset="2"/>
              <a:buChar char="Ø"/>
            </a:pPr>
            <a:r>
              <a:rPr lang="ja-JP" altLang="en-US" dirty="0"/>
              <a:t>日本では</a:t>
            </a:r>
            <a:r>
              <a:rPr lang="en-US" altLang="ja-JP" dirty="0"/>
              <a:t>4</a:t>
            </a:r>
            <a:r>
              <a:rPr lang="ja-JP" altLang="en-US" dirty="0"/>
              <a:t>－</a:t>
            </a:r>
            <a:r>
              <a:rPr lang="en-US" altLang="ja-JP" dirty="0"/>
              <a:t>5</a:t>
            </a:r>
            <a:r>
              <a:rPr lang="ja-JP" altLang="en-US" dirty="0"/>
              <a:t>月の第一波の後、感染が抑制されていたが、</a:t>
            </a:r>
            <a:r>
              <a:rPr lang="en-US" altLang="ja-JP" dirty="0"/>
              <a:t>7</a:t>
            </a:r>
            <a:r>
              <a:rPr lang="ja-JP" altLang="en-US" dirty="0"/>
              <a:t>－</a:t>
            </a:r>
            <a:r>
              <a:rPr lang="en-US" altLang="ja-JP" dirty="0"/>
              <a:t>8</a:t>
            </a:r>
            <a:r>
              <a:rPr lang="ja-JP" altLang="en-US" dirty="0"/>
              <a:t>月に再拡大し終息せずに継続している。　最近、感染者数の再度の増加が認められる。</a:t>
            </a:r>
            <a:endParaRPr lang="en-US" altLang="ja-JP" dirty="0"/>
          </a:p>
        </p:txBody>
      </p:sp>
      <p:sp>
        <p:nvSpPr>
          <p:cNvPr id="4" name="スライド番号プレースホルダー 3"/>
          <p:cNvSpPr>
            <a:spLocks noGrp="1"/>
          </p:cNvSpPr>
          <p:nvPr>
            <p:ph type="sldNum" sz="quarter" idx="12"/>
          </p:nvPr>
        </p:nvSpPr>
        <p:spPr>
          <a:xfrm>
            <a:off x="8610600" y="6356350"/>
            <a:ext cx="2743200" cy="365125"/>
          </a:xfrm>
        </p:spPr>
        <p:txBody>
          <a:bodyPr>
            <a:normAutofit/>
          </a:bodyPr>
          <a:lstStyle/>
          <a:p>
            <a:pPr>
              <a:spcAft>
                <a:spcPts val="600"/>
              </a:spcAft>
            </a:pPr>
            <a:fld id="{68C83FC3-F984-477D-B632-E79C50B9098C}" type="slidenum">
              <a:rPr kumimoji="1" lang="ja-JP" altLang="en-US" smtClean="0"/>
              <a:pPr>
                <a:spcAft>
                  <a:spcPts val="600"/>
                </a:spcAft>
              </a:pPr>
              <a:t>9</a:t>
            </a:fld>
            <a:endParaRPr kumimoji="1" lang="ja-JP" altLang="en-US"/>
          </a:p>
        </p:txBody>
      </p:sp>
      <p:sp>
        <p:nvSpPr>
          <p:cNvPr id="10" name="正方形/長方形 9">
            <a:extLst>
              <a:ext uri="{FF2B5EF4-FFF2-40B4-BE49-F238E27FC236}">
                <a16:creationId xmlns:a16="http://schemas.microsoft.com/office/drawing/2014/main" id="{F5E7A4C6-0851-41F8-A3C9-A72FF1738B98}"/>
              </a:ext>
            </a:extLst>
          </p:cNvPr>
          <p:cNvSpPr/>
          <p:nvPr/>
        </p:nvSpPr>
        <p:spPr>
          <a:xfrm>
            <a:off x="2966308" y="5747199"/>
            <a:ext cx="5763437" cy="369332"/>
          </a:xfrm>
          <a:prstGeom prst="rect">
            <a:avLst/>
          </a:prstGeom>
          <a:solidFill>
            <a:schemeClr val="tx1">
              <a:lumMod val="95000"/>
              <a:lumOff val="5000"/>
            </a:schemeClr>
          </a:solidFill>
        </p:spPr>
        <p:txBody>
          <a:bodyPr wrap="none">
            <a:spAutoFit/>
          </a:bodyPr>
          <a:lstStyle/>
          <a:p>
            <a:pPr algn="ctr">
              <a:spcAft>
                <a:spcPts val="600"/>
              </a:spcAft>
            </a:pPr>
            <a:r>
              <a:rPr lang="en-US" altLang="ja-JP" dirty="0">
                <a:solidFill>
                  <a:srgbClr val="FFFFFF"/>
                </a:solidFill>
              </a:rPr>
              <a:t>https://</a:t>
            </a:r>
            <a:r>
              <a:rPr lang="en-US" altLang="ja-JP" dirty="0" err="1">
                <a:solidFill>
                  <a:srgbClr val="FFFFFF"/>
                </a:solidFill>
              </a:rPr>
              <a:t>www3.nhk.or.jp</a:t>
            </a:r>
            <a:r>
              <a:rPr lang="en-US" altLang="ja-JP" dirty="0">
                <a:solidFill>
                  <a:srgbClr val="FFFFFF"/>
                </a:solidFill>
              </a:rPr>
              <a:t>/news/special/coronavirus/data-all/</a:t>
            </a:r>
            <a:endParaRPr lang="ja-JP" altLang="en-US" dirty="0">
              <a:solidFill>
                <a:srgbClr val="FFFFFF"/>
              </a:solidFill>
            </a:endParaRPr>
          </a:p>
        </p:txBody>
      </p:sp>
      <p:grpSp>
        <p:nvGrpSpPr>
          <p:cNvPr id="17" name="グループ化 16">
            <a:extLst>
              <a:ext uri="{FF2B5EF4-FFF2-40B4-BE49-F238E27FC236}">
                <a16:creationId xmlns:a16="http://schemas.microsoft.com/office/drawing/2014/main" id="{ADA2F762-EA42-4872-822F-848319084369}"/>
              </a:ext>
            </a:extLst>
          </p:cNvPr>
          <p:cNvGrpSpPr/>
          <p:nvPr/>
        </p:nvGrpSpPr>
        <p:grpSpPr>
          <a:xfrm>
            <a:off x="575079" y="3151646"/>
            <a:ext cx="9961212" cy="2475643"/>
            <a:chOff x="647404" y="2975134"/>
            <a:chExt cx="9961212" cy="2475643"/>
          </a:xfrm>
        </p:grpSpPr>
        <p:pic>
          <p:nvPicPr>
            <p:cNvPr id="11" name="図 10" descr="ヒストグラム が含まれている画像&#10;&#10;自動的に生成された説明">
              <a:extLst>
                <a:ext uri="{FF2B5EF4-FFF2-40B4-BE49-F238E27FC236}">
                  <a16:creationId xmlns:a16="http://schemas.microsoft.com/office/drawing/2014/main" id="{77DDC511-4735-450B-B93D-E3FFEE8CA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404" y="2975134"/>
              <a:ext cx="3594830" cy="2475643"/>
            </a:xfrm>
            <a:prstGeom prst="rect">
              <a:avLst/>
            </a:prstGeom>
          </p:spPr>
        </p:pic>
        <p:pic>
          <p:nvPicPr>
            <p:cNvPr id="13" name="図 12" descr="グラフ, ヒストグラム&#10;&#10;自動的に生成された説明">
              <a:extLst>
                <a:ext uri="{FF2B5EF4-FFF2-40B4-BE49-F238E27FC236}">
                  <a16:creationId xmlns:a16="http://schemas.microsoft.com/office/drawing/2014/main" id="{1F63DE51-C7ED-41C6-8574-626BA00D7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8882" y="3682461"/>
              <a:ext cx="3370993" cy="1768316"/>
            </a:xfrm>
            <a:prstGeom prst="rect">
              <a:avLst/>
            </a:prstGeom>
          </p:spPr>
        </p:pic>
        <p:pic>
          <p:nvPicPr>
            <p:cNvPr id="16" name="図 15" descr="グラフ, ヒストグラム&#10;&#10;自動的に生成された説明">
              <a:extLst>
                <a:ext uri="{FF2B5EF4-FFF2-40B4-BE49-F238E27FC236}">
                  <a16:creationId xmlns:a16="http://schemas.microsoft.com/office/drawing/2014/main" id="{17C7AF32-9F40-4ACD-A6E9-7704DBE836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6228" y="4255485"/>
              <a:ext cx="3102388" cy="1195292"/>
            </a:xfrm>
            <a:prstGeom prst="rect">
              <a:avLst/>
            </a:prstGeom>
          </p:spPr>
        </p:pic>
      </p:grpSp>
      <p:pic>
        <p:nvPicPr>
          <p:cNvPr id="5" name="図 4" descr="グラフ, 折れ線グラフ, ヒストグラム&#10;&#10;自動的に生成された説明">
            <a:extLst>
              <a:ext uri="{FF2B5EF4-FFF2-40B4-BE49-F238E27FC236}">
                <a16:creationId xmlns:a16="http://schemas.microsoft.com/office/drawing/2014/main" id="{2DB7B294-F70F-47F5-A139-6FA5AF52B8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4414" y="4003891"/>
            <a:ext cx="662346" cy="1623397"/>
          </a:xfrm>
          <a:prstGeom prst="rect">
            <a:avLst/>
          </a:prstGeom>
        </p:spPr>
      </p:pic>
    </p:spTree>
    <p:extLst>
      <p:ext uri="{BB962C8B-B14F-4D97-AF65-F5344CB8AC3E}">
        <p14:creationId xmlns:p14="http://schemas.microsoft.com/office/powerpoint/2010/main" val="24546000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4202</TotalTime>
  <Words>5318</Words>
  <Application>Microsoft Office PowerPoint</Application>
  <PresentationFormat>ワイド画面</PresentationFormat>
  <Paragraphs>594</Paragraphs>
  <Slides>69</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69</vt:i4>
      </vt:variant>
    </vt:vector>
  </HeadingPairs>
  <TitlesOfParts>
    <vt:vector size="75" baseType="lpstr">
      <vt:lpstr>ＭＳ Ｐゴシック</vt:lpstr>
      <vt:lpstr>Arial</vt:lpstr>
      <vt:lpstr>Calibri</vt:lpstr>
      <vt:lpstr>Calibri Light</vt:lpstr>
      <vt:lpstr>Wingdings</vt:lpstr>
      <vt:lpstr>Office テーマ</vt:lpstr>
      <vt:lpstr>PowerPoint プレゼンテーション</vt:lpstr>
      <vt:lpstr>概要</vt:lpstr>
      <vt:lpstr>１．コロナウイルス感染症の今</vt:lpstr>
      <vt:lpstr>１．コロナウイルス感染症の今</vt:lpstr>
      <vt:lpstr>１．コロナウイルス感染症の今</vt:lpstr>
      <vt:lpstr>１．コロナウイルス感染症の今</vt:lpstr>
      <vt:lpstr>１．コロナウイルス感染症の今</vt:lpstr>
      <vt:lpstr>１．コロナウイルス感染症の今</vt:lpstr>
      <vt:lpstr>１．コロナウイルス感染症の今</vt:lpstr>
      <vt:lpstr>１．コロナウイルス感染症の今</vt:lpstr>
      <vt:lpstr>２．コロナウイルス感染症と大学図書館</vt:lpstr>
      <vt:lpstr>２．コロナウイルス感染症と大学図書館</vt:lpstr>
      <vt:lpstr>２．コロナウイルス感染症と大学図書館</vt:lpstr>
      <vt:lpstr>２．コロナウイルス感染症と大学図書館</vt:lpstr>
      <vt:lpstr>２．コロナウイルス感染症と大学図書館</vt:lpstr>
      <vt:lpstr>２．コロナウイルス感染症と大学図書館</vt:lpstr>
      <vt:lpstr>２．コロナウイルス感染症と大学図書館</vt:lpstr>
      <vt:lpstr>２．コロナウイルス感染症と大学図書館</vt:lpstr>
      <vt:lpstr>２．コロナウイルス感染症と大学図書館</vt:lpstr>
      <vt:lpstr>２．コロナウイルス感染症と大学図書館</vt:lpstr>
      <vt:lpstr>２．コロナウイルス感染症と大学図書館</vt:lpstr>
      <vt:lpstr>２．コロナウイルス感染症と大学図書館</vt:lpstr>
      <vt:lpstr>２．コロナウイルス感染症と大学図書館</vt:lpstr>
      <vt:lpstr>３．大学図書館とリモートサービス</vt:lpstr>
      <vt:lpstr>３．大学図書館とリモートサービス</vt:lpstr>
      <vt:lpstr>３．大学図書館とリモートサービス</vt:lpstr>
      <vt:lpstr>３．大学図書館とリモートサービス</vt:lpstr>
      <vt:lpstr>３．大学図書館とリモートサービス</vt:lpstr>
      <vt:lpstr>４．海外の大学図書館でのリモートサービスの試み </vt:lpstr>
      <vt:lpstr>４．海外の大学図書館でのリモートサービスの試み </vt:lpstr>
      <vt:lpstr>４．海外の大学図書館でのリモートサービスの試み</vt:lpstr>
      <vt:lpstr>４．海外の大学図書館でのリモートサービスの試み</vt:lpstr>
      <vt:lpstr>４．海外の大学図書館でのリモートサービスの試み</vt:lpstr>
      <vt:lpstr>４．海外の大学図書館でのリモートサービスの試み</vt:lpstr>
      <vt:lpstr>４．海外の大学図書館でのリモートサービスの試み</vt:lpstr>
      <vt:lpstr>４．海外の大学図書館でのリモートサービスの試み</vt:lpstr>
      <vt:lpstr>４．海外の大学図書館でのリモートサービスの試み</vt:lpstr>
      <vt:lpstr>４．海外の大学図書館でのリモートサービスの試み</vt:lpstr>
      <vt:lpstr>４．海外の大学図書館でのリモートサービスの試み</vt:lpstr>
      <vt:lpstr>４．海外の大学図書館でのリモートサービスの試み</vt:lpstr>
      <vt:lpstr>４．海外の大学図書館でのリモートサービスの試み</vt:lpstr>
      <vt:lpstr>４．海外の大学図書館でのリモートサービスの試み</vt:lpstr>
      <vt:lpstr>４．海外の大学図書館でのリモートサービスの試み</vt:lpstr>
      <vt:lpstr>４．海外の大学図書館でのリモートサービスの試み</vt:lpstr>
      <vt:lpstr>４．海外の大学図書館でのリモートサービスの試み</vt:lpstr>
      <vt:lpstr>４．海外の大学図書館でのリモートサービスの試み</vt:lpstr>
      <vt:lpstr>４．海外の大学図書館でのリモートサービスの試み</vt:lpstr>
      <vt:lpstr>４．海外の大学図書館でのリモートサービスの試み</vt:lpstr>
      <vt:lpstr>４．海外の大学図書館でのリモートサービスの試み</vt:lpstr>
      <vt:lpstr>４．海外の大学図書館でのリモートサービスの試み</vt:lpstr>
      <vt:lpstr>４．海外の大学図書館でのリモートサービスの試み</vt:lpstr>
      <vt:lpstr>４．海外の大学図書館でのリモートサービスの試み</vt:lpstr>
      <vt:lpstr>４．海外の大学図書館でのリモートサービスの試み</vt:lpstr>
      <vt:lpstr>５．国内の大学図書館でのリモートサービスの試み</vt:lpstr>
      <vt:lpstr>５．国内の大学図書館でのリモートサービスの試み</vt:lpstr>
      <vt:lpstr>５．国内の大学図書館でのリモートサービスの試み</vt:lpstr>
      <vt:lpstr>５．国内の大学図書館でのリモートサービスの試み</vt:lpstr>
      <vt:lpstr>５．国内の大学図書館でのリモートサービスの試み</vt:lpstr>
      <vt:lpstr>５．国内の大学図書館でのリモートサービスの試み</vt:lpstr>
      <vt:lpstr>５．国内の大学図書館でのリモートサービスの試み</vt:lpstr>
      <vt:lpstr>５．国内の大学図書館でのリモートサービスの試み</vt:lpstr>
      <vt:lpstr>５．国内の大学図書館でのリモートサービスの試み</vt:lpstr>
      <vt:lpstr>５．国内の大学図書館でのリモートサービスの試み</vt:lpstr>
      <vt:lpstr>５．国内の大学図書館でのリモートサービスの試み</vt:lpstr>
      <vt:lpstr>５．国内の大学図書館でのリモートサービスの試み</vt:lpstr>
      <vt:lpstr>６．大学図書館リモートサービスの今後の可能性</vt:lpstr>
      <vt:lpstr>６．大学図書館リモートサービスの今後の可能性</vt:lpstr>
      <vt:lpstr>６．大学図書館リモートサービスの今後の可能性</vt:lpstr>
      <vt:lpstr>６．大学図書館リモートサービスの今後の可能性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NAGATSUKA TAKASHI</dc:creator>
  <cp:lastModifiedBy>昭弘</cp:lastModifiedBy>
  <cp:revision>122</cp:revision>
  <dcterms:created xsi:type="dcterms:W3CDTF">2020-10-31T06:10:45Z</dcterms:created>
  <dcterms:modified xsi:type="dcterms:W3CDTF">2020-11-13T00:42:03Z</dcterms:modified>
</cp:coreProperties>
</file>